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8" r:id="rId1"/>
  </p:sldMasterIdLst>
  <p:sldIdLst>
    <p:sldId id="271" r:id="rId2"/>
    <p:sldId id="275" r:id="rId3"/>
    <p:sldId id="272" r:id="rId4"/>
    <p:sldId id="278" r:id="rId5"/>
    <p:sldId id="279" r:id="rId6"/>
    <p:sldId id="280" r:id="rId7"/>
    <p:sldId id="274" r:id="rId8"/>
    <p:sldId id="276" r:id="rId9"/>
    <p:sldId id="256" r:id="rId10"/>
    <p:sldId id="259" r:id="rId11"/>
    <p:sldId id="260" r:id="rId12"/>
    <p:sldId id="264" r:id="rId13"/>
    <p:sldId id="263" r:id="rId14"/>
    <p:sldId id="269" r:id="rId15"/>
    <p:sldId id="277" r:id="rId16"/>
    <p:sldId id="281" r:id="rId17"/>
    <p:sldId id="273"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5038"/>
  </p:normalViewPr>
  <p:slideViewPr>
    <p:cSldViewPr snapToGrid="0">
      <p:cViewPr>
        <p:scale>
          <a:sx n="75" d="100"/>
          <a:sy n="75" d="100"/>
        </p:scale>
        <p:origin x="-516" y="6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GB"/>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B1818380-340D-CF4A-B143-217B64DDD83E}" type="datetimeFigureOut">
              <a:rPr lang="en-US" smtClean="0"/>
              <a:t>6/20/2024</a:t>
            </a:fld>
            <a:endParaRPr lang="en-US"/>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54421D58-51CB-3246-89A1-D1881180E48C}" type="slidenum">
              <a:rPr lang="en-US" smtClean="0"/>
              <a:t>‹#›</a:t>
            </a:fld>
            <a:endParaRPr lang="en-US"/>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9738229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B1818380-340D-CF4A-B143-217B64DDD83E}" type="datetimeFigureOut">
              <a:rPr lang="en-US" smtClean="0"/>
              <a:t>6/20/2024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421D58-51CB-3246-89A1-D1881180E48C}" type="slidenum">
              <a:rPr lang="en-US" smtClean="0"/>
              <a:t>‹#›</a:t>
            </a:fld>
            <a:endParaRPr lang="en-US"/>
          </a:p>
        </p:txBody>
      </p:sp>
    </p:spTree>
    <p:extLst>
      <p:ext uri="{BB962C8B-B14F-4D97-AF65-F5344CB8AC3E}">
        <p14:creationId xmlns:p14="http://schemas.microsoft.com/office/powerpoint/2010/main" val="11286304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GB"/>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B1818380-340D-CF4A-B143-217B64DDD83E}" type="datetimeFigureOut">
              <a:rPr lang="en-US" smtClean="0"/>
              <a:t>6/20/2024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421D58-51CB-3246-89A1-D1881180E48C}" type="slidenum">
              <a:rPr lang="en-US" smtClean="0"/>
              <a:t>‹#›</a:t>
            </a:fld>
            <a:endParaRPr lang="en-US"/>
          </a:p>
        </p:txBody>
      </p:sp>
    </p:spTree>
    <p:extLst>
      <p:ext uri="{BB962C8B-B14F-4D97-AF65-F5344CB8AC3E}">
        <p14:creationId xmlns:p14="http://schemas.microsoft.com/office/powerpoint/2010/main" val="3472889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GB"/>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B1818380-340D-CF4A-B143-217B64DDD83E}" type="datetimeFigureOut">
              <a:rPr lang="en-US" smtClean="0"/>
              <a:t>6/20/2024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421D58-51CB-3246-89A1-D1881180E48C}" type="slidenum">
              <a:rPr lang="en-US" smtClean="0"/>
              <a:t>‹#›</a:t>
            </a:fld>
            <a:endParaRPr lang="en-US"/>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628655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GB"/>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B1818380-340D-CF4A-B143-217B64DDD83E}" type="datetimeFigureOut">
              <a:rPr lang="en-US" smtClean="0"/>
              <a:t>6/20/2024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421D58-51CB-3246-89A1-D1881180E48C}" type="slidenum">
              <a:rPr lang="en-US" smtClean="0"/>
              <a:t>‹#›</a:t>
            </a:fld>
            <a:endParaRPr lang="en-US"/>
          </a:p>
        </p:txBody>
      </p:sp>
    </p:spTree>
    <p:extLst>
      <p:ext uri="{BB962C8B-B14F-4D97-AF65-F5344CB8AC3E}">
        <p14:creationId xmlns:p14="http://schemas.microsoft.com/office/powerpoint/2010/main" val="3687885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GB"/>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B1818380-340D-CF4A-B143-217B64DDD83E}" type="datetimeFigureOut">
              <a:rPr lang="en-US" smtClean="0"/>
              <a:t>6/20/2024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4421D58-51CB-3246-89A1-D1881180E48C}" type="slidenum">
              <a:rPr lang="en-US" smtClean="0"/>
              <a:t>‹#›</a:t>
            </a:fld>
            <a:endParaRPr lang="en-US"/>
          </a:p>
        </p:txBody>
      </p:sp>
    </p:spTree>
    <p:extLst>
      <p:ext uri="{BB962C8B-B14F-4D97-AF65-F5344CB8AC3E}">
        <p14:creationId xmlns:p14="http://schemas.microsoft.com/office/powerpoint/2010/main" val="21555855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GB"/>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B1818380-340D-CF4A-B143-217B64DDD83E}" type="datetimeFigureOut">
              <a:rPr lang="en-US" smtClean="0"/>
              <a:t>6/20/2024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4421D58-51CB-3246-89A1-D1881180E48C}" type="slidenum">
              <a:rPr lang="en-US" smtClean="0"/>
              <a:t>‹#›</a:t>
            </a:fld>
            <a:endParaRPr lang="en-US"/>
          </a:p>
        </p:txBody>
      </p:sp>
    </p:spTree>
    <p:extLst>
      <p:ext uri="{BB962C8B-B14F-4D97-AF65-F5344CB8AC3E}">
        <p14:creationId xmlns:p14="http://schemas.microsoft.com/office/powerpoint/2010/main" val="5644317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GB"/>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1818380-340D-CF4A-B143-217B64DDD83E}" type="datetimeFigureOut">
              <a:rPr lang="en-US" smtClean="0"/>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421D58-51CB-3246-89A1-D1881180E48C}" type="slidenum">
              <a:rPr lang="en-US" smtClean="0"/>
              <a:t>‹#›</a:t>
            </a:fld>
            <a:endParaRPr lang="en-US"/>
          </a:p>
        </p:txBody>
      </p:sp>
    </p:spTree>
    <p:extLst>
      <p:ext uri="{BB962C8B-B14F-4D97-AF65-F5344CB8AC3E}">
        <p14:creationId xmlns:p14="http://schemas.microsoft.com/office/powerpoint/2010/main" val="24669943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GB"/>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1818380-340D-CF4A-B143-217B64DDD83E}" type="datetimeFigureOut">
              <a:rPr lang="en-US" smtClean="0"/>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421D58-51CB-3246-89A1-D1881180E48C}" type="slidenum">
              <a:rPr lang="en-US" smtClean="0"/>
              <a:t>‹#›</a:t>
            </a:fld>
            <a:endParaRPr lang="en-US"/>
          </a:p>
        </p:txBody>
      </p:sp>
    </p:spTree>
    <p:extLst>
      <p:ext uri="{BB962C8B-B14F-4D97-AF65-F5344CB8AC3E}">
        <p14:creationId xmlns:p14="http://schemas.microsoft.com/office/powerpoint/2010/main" val="376436918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1818380-340D-CF4A-B143-217B64DDD83E}" type="datetimeFigureOut">
              <a:rPr lang="en-US" smtClean="0"/>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421D58-51CB-3246-89A1-D1881180E48C}" type="slidenum">
              <a:rPr lang="en-US" smtClean="0"/>
              <a:t>‹#›</a:t>
            </a:fld>
            <a:endParaRPr lang="en-US"/>
          </a:p>
        </p:txBody>
      </p:sp>
    </p:spTree>
    <p:extLst>
      <p:ext uri="{BB962C8B-B14F-4D97-AF65-F5344CB8AC3E}">
        <p14:creationId xmlns:p14="http://schemas.microsoft.com/office/powerpoint/2010/main" val="291398916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cSld name="1_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1818380-340D-CF4A-B143-217B64DDD83E}" type="datetimeFigureOut">
              <a:rPr lang="en-US" smtClean="0"/>
              <a:t>6/20/2024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4421D58-51CB-3246-89A1-D1881180E48C}" type="slidenum">
              <a:rPr lang="en-US" smtClean="0"/>
              <a:t>‹#›</a:t>
            </a:fld>
            <a:endParaRPr lang="en-US"/>
          </a:p>
        </p:txBody>
      </p:sp>
    </p:spTree>
    <p:extLst>
      <p:ext uri="{BB962C8B-B14F-4D97-AF65-F5344CB8AC3E}">
        <p14:creationId xmlns:p14="http://schemas.microsoft.com/office/powerpoint/2010/main" val="18284463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1818380-340D-CF4A-B143-217B64DDD83E}" type="datetimeFigureOut">
              <a:rPr lang="en-US" smtClean="0"/>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421D58-51CB-3246-89A1-D1881180E48C}" type="slidenum">
              <a:rPr lang="en-US" smtClean="0"/>
              <a:t>‹#›</a:t>
            </a:fld>
            <a:endParaRPr lang="en-US"/>
          </a:p>
        </p:txBody>
      </p:sp>
    </p:spTree>
    <p:extLst>
      <p:ext uri="{BB962C8B-B14F-4D97-AF65-F5344CB8AC3E}">
        <p14:creationId xmlns:p14="http://schemas.microsoft.com/office/powerpoint/2010/main" val="42269182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GB"/>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1818380-340D-CF4A-B143-217B64DDD83E}" type="datetimeFigureOut">
              <a:rPr lang="en-US" smtClean="0"/>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421D58-51CB-3246-89A1-D1881180E48C}" type="slidenum">
              <a:rPr lang="en-US" smtClean="0"/>
              <a:t>‹#›</a:t>
            </a:fld>
            <a:endParaRPr lang="en-US"/>
          </a:p>
        </p:txBody>
      </p:sp>
    </p:spTree>
    <p:extLst>
      <p:ext uri="{BB962C8B-B14F-4D97-AF65-F5344CB8AC3E}">
        <p14:creationId xmlns:p14="http://schemas.microsoft.com/office/powerpoint/2010/main" val="481618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GB"/>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1818380-340D-CF4A-B143-217B64DDD83E}" type="datetimeFigureOut">
              <a:rPr lang="en-US" smtClean="0"/>
              <a:t>6/20/2024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421D58-51CB-3246-89A1-D1881180E48C}" type="slidenum">
              <a:rPr lang="en-US" smtClean="0"/>
              <a:t>‹#›</a:t>
            </a:fld>
            <a:endParaRPr lang="en-US"/>
          </a:p>
        </p:txBody>
      </p:sp>
    </p:spTree>
    <p:extLst>
      <p:ext uri="{BB962C8B-B14F-4D97-AF65-F5344CB8AC3E}">
        <p14:creationId xmlns:p14="http://schemas.microsoft.com/office/powerpoint/2010/main" val="871406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GB"/>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1818380-340D-CF4A-B143-217B64DDD83E}" type="datetimeFigureOut">
              <a:rPr lang="en-US" smtClean="0"/>
              <a:t>6/20/2024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4421D58-51CB-3246-89A1-D1881180E48C}" type="slidenum">
              <a:rPr lang="en-US" smtClean="0"/>
              <a:t>‹#›</a:t>
            </a:fld>
            <a:endParaRPr lang="en-US"/>
          </a:p>
        </p:txBody>
      </p:sp>
    </p:spTree>
    <p:extLst>
      <p:ext uri="{BB962C8B-B14F-4D97-AF65-F5344CB8AC3E}">
        <p14:creationId xmlns:p14="http://schemas.microsoft.com/office/powerpoint/2010/main" val="25185600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1818380-340D-CF4A-B143-217B64DDD83E}" type="datetimeFigureOut">
              <a:rPr lang="en-US" smtClean="0"/>
              <a:t>6/20/2024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4421D58-51CB-3246-89A1-D1881180E48C}" type="slidenum">
              <a:rPr lang="en-US" smtClean="0"/>
              <a:t>‹#›</a:t>
            </a:fld>
            <a:endParaRPr lang="en-US"/>
          </a:p>
        </p:txBody>
      </p:sp>
    </p:spTree>
    <p:extLst>
      <p:ext uri="{BB962C8B-B14F-4D97-AF65-F5344CB8AC3E}">
        <p14:creationId xmlns:p14="http://schemas.microsoft.com/office/powerpoint/2010/main" val="36073314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818380-340D-CF4A-B143-217B64DDD83E}" type="datetimeFigureOut">
              <a:rPr lang="en-US" smtClean="0"/>
              <a:t>6/20/2024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4421D58-51CB-3246-89A1-D1881180E48C}" type="slidenum">
              <a:rPr lang="en-US" smtClean="0"/>
              <a:t>‹#›</a:t>
            </a:fld>
            <a:endParaRPr lang="en-US"/>
          </a:p>
        </p:txBody>
      </p:sp>
    </p:spTree>
    <p:extLst>
      <p:ext uri="{BB962C8B-B14F-4D97-AF65-F5344CB8AC3E}">
        <p14:creationId xmlns:p14="http://schemas.microsoft.com/office/powerpoint/2010/main" val="9308306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GB"/>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B1818380-340D-CF4A-B143-217B64DDD83E}" type="datetimeFigureOut">
              <a:rPr lang="en-US" smtClean="0"/>
              <a:t>6/20/2024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421D58-51CB-3246-89A1-D1881180E48C}" type="slidenum">
              <a:rPr lang="en-US" smtClean="0"/>
              <a:t>‹#›</a:t>
            </a:fld>
            <a:endParaRPr lang="en-US"/>
          </a:p>
        </p:txBody>
      </p:sp>
    </p:spTree>
    <p:extLst>
      <p:ext uri="{BB962C8B-B14F-4D97-AF65-F5344CB8AC3E}">
        <p14:creationId xmlns:p14="http://schemas.microsoft.com/office/powerpoint/2010/main" val="1483375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B1818380-340D-CF4A-B143-217B64DDD83E}" type="datetimeFigureOut">
              <a:rPr lang="en-US" smtClean="0"/>
              <a:t>6/20/2024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421D58-51CB-3246-89A1-D1881180E48C}" type="slidenum">
              <a:rPr lang="en-US" smtClean="0"/>
              <a:t>‹#›</a:t>
            </a:fld>
            <a:endParaRPr lang="en-US"/>
          </a:p>
        </p:txBody>
      </p:sp>
    </p:spTree>
    <p:extLst>
      <p:ext uri="{BB962C8B-B14F-4D97-AF65-F5344CB8AC3E}">
        <p14:creationId xmlns:p14="http://schemas.microsoft.com/office/powerpoint/2010/main" val="16770398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3.jp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B1818380-340D-CF4A-B143-217B64DDD83E}" type="datetimeFigureOut">
              <a:rPr lang="en-US" smtClean="0"/>
              <a:t>6/20/2024</a:t>
            </a:fld>
            <a:endParaRPr lang="en-US"/>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54421D58-51CB-3246-89A1-D1881180E48C}" type="slidenum">
              <a:rPr lang="en-US" smtClean="0"/>
              <a:t>‹#›</a:t>
            </a:fld>
            <a:endParaRPr lang="en-US"/>
          </a:p>
        </p:txBody>
      </p:sp>
    </p:spTree>
    <p:extLst>
      <p:ext uri="{BB962C8B-B14F-4D97-AF65-F5344CB8AC3E}">
        <p14:creationId xmlns:p14="http://schemas.microsoft.com/office/powerpoint/2010/main" val="280718859"/>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 id="2147483696" r:id="rId18"/>
    <p:sldLayoutId id="2147483697" r:id="rId19"/>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1BF3679-E54A-7A90-2CF9-33D5B5BA310F}"/>
              </a:ext>
            </a:extLst>
          </p:cNvPr>
          <p:cNvSpPr>
            <a:spLocks noGrp="1"/>
          </p:cNvSpPr>
          <p:nvPr>
            <p:ph type="title"/>
          </p:nvPr>
        </p:nvSpPr>
        <p:spPr/>
        <p:txBody>
          <a:bodyPr>
            <a:normAutofit/>
          </a:bodyPr>
          <a:lstStyle/>
          <a:p>
            <a:pPr algn="ctr"/>
            <a:r>
              <a:rPr lang="en-US" sz="6000" b="1" dirty="0"/>
              <a:t>SOCIAL MEDIA PROJECT</a:t>
            </a:r>
          </a:p>
        </p:txBody>
      </p:sp>
      <p:pic>
        <p:nvPicPr>
          <p:cNvPr id="5" name="Content Placeholder 4">
            <a:extLst>
              <a:ext uri="{FF2B5EF4-FFF2-40B4-BE49-F238E27FC236}">
                <a16:creationId xmlns:a16="http://schemas.microsoft.com/office/drawing/2014/main" xmlns="" id="{AF6D8FA9-052B-6806-DB2F-D4887C758158}"/>
              </a:ext>
            </a:extLst>
          </p:cNvPr>
          <p:cNvPicPr>
            <a:picLocks noGrp="1" noChangeAspect="1"/>
          </p:cNvPicPr>
          <p:nvPr>
            <p:ph idx="1"/>
          </p:nvPr>
        </p:nvPicPr>
        <p:blipFill>
          <a:blip r:embed="rId2"/>
          <a:stretch>
            <a:fillRect/>
          </a:stretch>
        </p:blipFill>
        <p:spPr>
          <a:xfrm>
            <a:off x="2217555" y="1643796"/>
            <a:ext cx="4351338" cy="4351338"/>
          </a:xfrm>
        </p:spPr>
      </p:pic>
      <p:sp>
        <p:nvSpPr>
          <p:cNvPr id="6" name="TextBox 5">
            <a:extLst>
              <a:ext uri="{FF2B5EF4-FFF2-40B4-BE49-F238E27FC236}">
                <a16:creationId xmlns:a16="http://schemas.microsoft.com/office/drawing/2014/main" xmlns="" id="{7A41A05A-1FC4-2FD5-B25F-103AE622B535}"/>
              </a:ext>
            </a:extLst>
          </p:cNvPr>
          <p:cNvSpPr txBox="1"/>
          <p:nvPr/>
        </p:nvSpPr>
        <p:spPr>
          <a:xfrm>
            <a:off x="6705599" y="3429000"/>
            <a:ext cx="3493477" cy="1384995"/>
          </a:xfrm>
          <a:prstGeom prst="rect">
            <a:avLst/>
          </a:prstGeom>
          <a:noFill/>
        </p:spPr>
        <p:txBody>
          <a:bodyPr wrap="square" rtlCol="0">
            <a:spAutoFit/>
          </a:bodyPr>
          <a:lstStyle/>
          <a:p>
            <a:r>
              <a:rPr lang="en-US" sz="2800" dirty="0"/>
              <a:t>Presented By:</a:t>
            </a:r>
          </a:p>
          <a:p>
            <a:endParaRPr lang="en-US" sz="2800" dirty="0"/>
          </a:p>
          <a:p>
            <a:r>
              <a:rPr lang="en-US" sz="2800" dirty="0"/>
              <a:t>Jasmin Rajesh Patel</a:t>
            </a:r>
          </a:p>
        </p:txBody>
      </p:sp>
    </p:spTree>
    <p:extLst>
      <p:ext uri="{BB962C8B-B14F-4D97-AF65-F5344CB8AC3E}">
        <p14:creationId xmlns:p14="http://schemas.microsoft.com/office/powerpoint/2010/main" val="31445756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7BF936C1-1540-879E-5F80-4C9B91E06358}"/>
              </a:ext>
            </a:extLst>
          </p:cNvPr>
          <p:cNvPicPr>
            <a:picLocks noChangeAspect="1"/>
          </p:cNvPicPr>
          <p:nvPr/>
        </p:nvPicPr>
        <p:blipFill>
          <a:blip r:embed="rId2"/>
          <a:stretch>
            <a:fillRect/>
          </a:stretch>
        </p:blipFill>
        <p:spPr>
          <a:xfrm>
            <a:off x="1573097" y="650686"/>
            <a:ext cx="7219211" cy="4671591"/>
          </a:xfrm>
          <a:prstGeom prst="rect">
            <a:avLst/>
          </a:prstGeom>
        </p:spPr>
      </p:pic>
      <p:sp>
        <p:nvSpPr>
          <p:cNvPr id="2" name="TextBox 1">
            <a:extLst>
              <a:ext uri="{FF2B5EF4-FFF2-40B4-BE49-F238E27FC236}">
                <a16:creationId xmlns:a16="http://schemas.microsoft.com/office/drawing/2014/main" xmlns="" id="{AC367FBC-5BB6-597F-2FE2-41A0783F6814}"/>
              </a:ext>
            </a:extLst>
          </p:cNvPr>
          <p:cNvSpPr txBox="1"/>
          <p:nvPr/>
        </p:nvSpPr>
        <p:spPr>
          <a:xfrm>
            <a:off x="1573097" y="281354"/>
            <a:ext cx="7219211" cy="369332"/>
          </a:xfrm>
          <a:prstGeom prst="rect">
            <a:avLst/>
          </a:prstGeom>
          <a:noFill/>
        </p:spPr>
        <p:txBody>
          <a:bodyPr wrap="square" rtlCol="0">
            <a:spAutoFit/>
          </a:bodyPr>
          <a:lstStyle/>
          <a:p>
            <a:pPr algn="ctr"/>
            <a:r>
              <a:rPr lang="en-US" sz="1800" u="none" strike="noStrike" dirty="0">
                <a:solidFill>
                  <a:srgbClr val="000000"/>
                </a:solidFill>
                <a:effectLst/>
                <a:latin typeface="Arial" panose="020B0604020202020204" pitchFamily="34" charset="0"/>
                <a:ea typeface="Arial" panose="020B0604020202020204" pitchFamily="34" charset="0"/>
                <a:cs typeface="Arial" panose="020B0604020202020204" pitchFamily="34" charset="0"/>
              </a:rPr>
              <a:t>The </a:t>
            </a:r>
            <a:r>
              <a:rPr lang="en-GB" sz="1800" u="none" strike="noStrike" dirty="0">
                <a:solidFill>
                  <a:srgbClr val="000000"/>
                </a:solidFill>
                <a:effectLst/>
                <a:latin typeface="Arial" panose="020B0604020202020204" pitchFamily="34" charset="0"/>
                <a:ea typeface="Arial" panose="020B0604020202020204" pitchFamily="34" charset="0"/>
                <a:cs typeface="Arial" panose="020B0604020202020204" pitchFamily="34" charset="0"/>
              </a:rPr>
              <a:t>average number of tags per post</a:t>
            </a:r>
            <a:endParaRPr lang="en-US" dirty="0"/>
          </a:p>
        </p:txBody>
      </p:sp>
    </p:spTree>
    <p:extLst>
      <p:ext uri="{BB962C8B-B14F-4D97-AF65-F5344CB8AC3E}">
        <p14:creationId xmlns:p14="http://schemas.microsoft.com/office/powerpoint/2010/main" val="38636154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C1032224-9B0F-3B58-41EC-70EE5F27DEAC}"/>
              </a:ext>
            </a:extLst>
          </p:cNvPr>
          <p:cNvPicPr>
            <a:picLocks noChangeAspect="1"/>
          </p:cNvPicPr>
          <p:nvPr/>
        </p:nvPicPr>
        <p:blipFill>
          <a:blip r:embed="rId2"/>
          <a:stretch>
            <a:fillRect/>
          </a:stretch>
        </p:blipFill>
        <p:spPr>
          <a:xfrm>
            <a:off x="2342269" y="691661"/>
            <a:ext cx="6365631" cy="4161692"/>
          </a:xfrm>
          <a:prstGeom prst="rect">
            <a:avLst/>
          </a:prstGeom>
        </p:spPr>
      </p:pic>
      <p:sp>
        <p:nvSpPr>
          <p:cNvPr id="2" name="TextBox 1">
            <a:extLst>
              <a:ext uri="{FF2B5EF4-FFF2-40B4-BE49-F238E27FC236}">
                <a16:creationId xmlns:a16="http://schemas.microsoft.com/office/drawing/2014/main" xmlns="" id="{B3523F91-3345-B6E6-7B41-F54FD3551CE7}"/>
              </a:ext>
            </a:extLst>
          </p:cNvPr>
          <p:cNvSpPr txBox="1"/>
          <p:nvPr/>
        </p:nvSpPr>
        <p:spPr>
          <a:xfrm>
            <a:off x="1263747" y="227818"/>
            <a:ext cx="8522677" cy="646331"/>
          </a:xfrm>
          <a:prstGeom prst="rect">
            <a:avLst/>
          </a:prstGeom>
          <a:noFill/>
        </p:spPr>
        <p:txBody>
          <a:bodyPr wrap="square" rtlCol="0">
            <a:spAutoFit/>
          </a:bodyPr>
          <a:lstStyle/>
          <a:p>
            <a:pPr algn="ctr"/>
            <a:r>
              <a:rPr lang="en-GB" dirty="0">
                <a:solidFill>
                  <a:srgbClr val="000000"/>
                </a:solidFill>
                <a:latin typeface="Arial" panose="020B0604020202020204" pitchFamily="34" charset="0"/>
                <a:ea typeface="Arial" panose="020B0604020202020204" pitchFamily="34" charset="0"/>
                <a:cs typeface="Arial" panose="020B0604020202020204" pitchFamily="34" charset="0"/>
              </a:rPr>
              <a:t>H</a:t>
            </a:r>
            <a:r>
              <a:rPr lang="en-GB" sz="1800" u="none" strike="noStrike" dirty="0">
                <a:solidFill>
                  <a:srgbClr val="000000"/>
                </a:solidFill>
                <a:effectLst/>
                <a:latin typeface="Arial" panose="020B0604020202020204" pitchFamily="34" charset="0"/>
                <a:ea typeface="Arial" panose="020B0604020202020204" pitchFamily="34" charset="0"/>
                <a:cs typeface="Arial" panose="020B0604020202020204" pitchFamily="34" charset="0"/>
              </a:rPr>
              <a:t>ighest number of followers and followings of users..</a:t>
            </a:r>
            <a:endParaRPr lang="en-IN" sz="1800" u="none" strike="noStrike"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35011247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5150D5F6-A154-A0AE-B82B-44F0E470E80D}"/>
              </a:ext>
            </a:extLst>
          </p:cNvPr>
          <p:cNvSpPr txBox="1"/>
          <p:nvPr/>
        </p:nvSpPr>
        <p:spPr>
          <a:xfrm>
            <a:off x="832338" y="105508"/>
            <a:ext cx="9061939" cy="646331"/>
          </a:xfrm>
          <a:prstGeom prst="rect">
            <a:avLst/>
          </a:prstGeom>
          <a:noFill/>
        </p:spPr>
        <p:txBody>
          <a:bodyPr wrap="square" rtlCol="0">
            <a:spAutoFit/>
          </a:bodyPr>
          <a:lstStyle/>
          <a:p>
            <a:pPr algn="ctr"/>
            <a:r>
              <a:rPr lang="en-GB" dirty="0">
                <a:solidFill>
                  <a:srgbClr val="000000"/>
                </a:solidFill>
                <a:latin typeface="Arial" panose="020B0604020202020204" pitchFamily="34" charset="0"/>
                <a:ea typeface="Arial" panose="020B0604020202020204" pitchFamily="34" charset="0"/>
                <a:cs typeface="Arial" panose="020B0604020202020204" pitchFamily="34" charset="0"/>
              </a:rPr>
              <a:t>A</a:t>
            </a:r>
            <a:r>
              <a:rPr lang="en-GB" sz="1800" u="none" strike="noStrike" dirty="0">
                <a:solidFill>
                  <a:srgbClr val="000000"/>
                </a:solidFill>
                <a:effectLst/>
                <a:latin typeface="Arial" panose="020B0604020202020204" pitchFamily="34" charset="0"/>
                <a:ea typeface="Arial" panose="020B0604020202020204" pitchFamily="34" charset="0"/>
                <a:cs typeface="Arial" panose="020B0604020202020204" pitchFamily="34" charset="0"/>
              </a:rPr>
              <a:t>verage engagement rate (likes, comments) per post for each user.</a:t>
            </a:r>
            <a:endParaRPr lang="en-IN" sz="1800" u="none" strike="noStrike"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endParaRPr lang="en-US" dirty="0"/>
          </a:p>
        </p:txBody>
      </p:sp>
      <p:pic>
        <p:nvPicPr>
          <p:cNvPr id="5" name="Picture 4">
            <a:extLst>
              <a:ext uri="{FF2B5EF4-FFF2-40B4-BE49-F238E27FC236}">
                <a16:creationId xmlns:a16="http://schemas.microsoft.com/office/drawing/2014/main" xmlns="" id="{C52367EB-1D72-97A7-D479-631440ED780E}"/>
              </a:ext>
            </a:extLst>
          </p:cNvPr>
          <p:cNvPicPr>
            <a:picLocks noChangeAspect="1"/>
          </p:cNvPicPr>
          <p:nvPr/>
        </p:nvPicPr>
        <p:blipFill>
          <a:blip r:embed="rId2"/>
          <a:stretch>
            <a:fillRect/>
          </a:stretch>
        </p:blipFill>
        <p:spPr>
          <a:xfrm>
            <a:off x="832338" y="578632"/>
            <a:ext cx="4829908" cy="5095337"/>
          </a:xfrm>
          <a:prstGeom prst="rect">
            <a:avLst/>
          </a:prstGeom>
        </p:spPr>
      </p:pic>
      <p:pic>
        <p:nvPicPr>
          <p:cNvPr id="6" name="Picture 5">
            <a:extLst>
              <a:ext uri="{FF2B5EF4-FFF2-40B4-BE49-F238E27FC236}">
                <a16:creationId xmlns:a16="http://schemas.microsoft.com/office/drawing/2014/main" xmlns="" id="{E3B029F3-6C79-203C-BB35-9DE8020A806B}"/>
              </a:ext>
            </a:extLst>
          </p:cNvPr>
          <p:cNvPicPr>
            <a:picLocks noChangeAspect="1"/>
          </p:cNvPicPr>
          <p:nvPr/>
        </p:nvPicPr>
        <p:blipFill>
          <a:blip r:embed="rId3"/>
          <a:stretch>
            <a:fillRect/>
          </a:stretch>
        </p:blipFill>
        <p:spPr>
          <a:xfrm>
            <a:off x="5662246" y="578632"/>
            <a:ext cx="4232031" cy="5095337"/>
          </a:xfrm>
          <a:prstGeom prst="rect">
            <a:avLst/>
          </a:prstGeom>
        </p:spPr>
      </p:pic>
    </p:spTree>
    <p:extLst>
      <p:ext uri="{BB962C8B-B14F-4D97-AF65-F5344CB8AC3E}">
        <p14:creationId xmlns:p14="http://schemas.microsoft.com/office/powerpoint/2010/main" val="42192365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xmlns="" id="{1C1B1EA3-9018-A315-8A59-16508FCE8ED9}"/>
              </a:ext>
            </a:extLst>
          </p:cNvPr>
          <p:cNvPicPr>
            <a:picLocks noGrp="1" noChangeAspect="1"/>
          </p:cNvPicPr>
          <p:nvPr>
            <p:ph sz="half" idx="2"/>
          </p:nvPr>
        </p:nvPicPr>
        <p:blipFill>
          <a:blip r:embed="rId2"/>
          <a:stretch>
            <a:fillRect/>
          </a:stretch>
        </p:blipFill>
        <p:spPr>
          <a:xfrm>
            <a:off x="1059768" y="779382"/>
            <a:ext cx="4737293" cy="4789080"/>
          </a:xfrm>
          <a:prstGeom prst="rect">
            <a:avLst/>
          </a:prstGeom>
        </p:spPr>
      </p:pic>
      <p:pic>
        <p:nvPicPr>
          <p:cNvPr id="9" name="Content Placeholder 8">
            <a:extLst>
              <a:ext uri="{FF2B5EF4-FFF2-40B4-BE49-F238E27FC236}">
                <a16:creationId xmlns:a16="http://schemas.microsoft.com/office/drawing/2014/main" xmlns="" id="{8C982B0E-8965-7612-E552-ADBAB5A72ABA}"/>
              </a:ext>
            </a:extLst>
          </p:cNvPr>
          <p:cNvPicPr>
            <a:picLocks noGrp="1" noChangeAspect="1"/>
          </p:cNvPicPr>
          <p:nvPr>
            <p:ph sz="quarter" idx="4"/>
          </p:nvPr>
        </p:nvPicPr>
        <p:blipFill>
          <a:blip r:embed="rId3"/>
          <a:stretch>
            <a:fillRect/>
          </a:stretch>
        </p:blipFill>
        <p:spPr>
          <a:xfrm>
            <a:off x="5797061" y="779382"/>
            <a:ext cx="3868615" cy="4789080"/>
          </a:xfrm>
          <a:prstGeom prst="rect">
            <a:avLst/>
          </a:prstGeom>
        </p:spPr>
      </p:pic>
      <p:sp>
        <p:nvSpPr>
          <p:cNvPr id="10" name="TextBox 9">
            <a:extLst>
              <a:ext uri="{FF2B5EF4-FFF2-40B4-BE49-F238E27FC236}">
                <a16:creationId xmlns:a16="http://schemas.microsoft.com/office/drawing/2014/main" xmlns="" id="{26CCE6CC-5E31-4853-EB82-C4AC33554A68}"/>
              </a:ext>
            </a:extLst>
          </p:cNvPr>
          <p:cNvSpPr txBox="1"/>
          <p:nvPr/>
        </p:nvSpPr>
        <p:spPr>
          <a:xfrm>
            <a:off x="1059768" y="257908"/>
            <a:ext cx="8605908" cy="646331"/>
          </a:xfrm>
          <a:prstGeom prst="rect">
            <a:avLst/>
          </a:prstGeom>
          <a:noFill/>
        </p:spPr>
        <p:txBody>
          <a:bodyPr wrap="square" rtlCol="0">
            <a:spAutoFit/>
          </a:bodyPr>
          <a:lstStyle/>
          <a:p>
            <a:pPr algn="ctr"/>
            <a:r>
              <a:rPr lang="en-US" sz="1800" u="none" strike="noStrike" dirty="0">
                <a:solidFill>
                  <a:srgbClr val="000000"/>
                </a:solidFill>
                <a:effectLst/>
                <a:latin typeface="Arial" panose="020B0604020202020204" pitchFamily="34" charset="0"/>
                <a:ea typeface="Arial" panose="020B0604020202020204" pitchFamily="34" charset="0"/>
                <a:cs typeface="Arial" panose="020B0604020202020204" pitchFamily="34" charset="0"/>
              </a:rPr>
              <a:t>T</a:t>
            </a:r>
            <a:r>
              <a:rPr lang="en-GB" sz="1800" u="none" strike="noStrike" dirty="0">
                <a:solidFill>
                  <a:srgbClr val="000000"/>
                </a:solidFill>
                <a:effectLst/>
                <a:latin typeface="Arial" panose="020B0604020202020204" pitchFamily="34" charset="0"/>
                <a:ea typeface="Arial" panose="020B0604020202020204" pitchFamily="34" charset="0"/>
                <a:cs typeface="Arial" panose="020B0604020202020204" pitchFamily="34" charset="0"/>
              </a:rPr>
              <a:t>he total number of likes, comments, and photo tags for each user.</a:t>
            </a:r>
            <a:endParaRPr lang="en-IN" sz="1800" u="none" strike="noStrike"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1432321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xmlns="" id="{D4FE2E85-E5E0-7D9E-80A9-ADC7EB49A8DD}"/>
              </a:ext>
            </a:extLst>
          </p:cNvPr>
          <p:cNvPicPr>
            <a:picLocks noChangeAspect="1"/>
          </p:cNvPicPr>
          <p:nvPr/>
        </p:nvPicPr>
        <p:blipFill>
          <a:blip r:embed="rId2"/>
          <a:stretch>
            <a:fillRect/>
          </a:stretch>
        </p:blipFill>
        <p:spPr>
          <a:xfrm>
            <a:off x="2439770" y="587716"/>
            <a:ext cx="5471937" cy="5086253"/>
          </a:xfrm>
          <a:prstGeom prst="rect">
            <a:avLst/>
          </a:prstGeom>
        </p:spPr>
      </p:pic>
      <p:sp>
        <p:nvSpPr>
          <p:cNvPr id="8" name="TextBox 7">
            <a:extLst>
              <a:ext uri="{FF2B5EF4-FFF2-40B4-BE49-F238E27FC236}">
                <a16:creationId xmlns:a16="http://schemas.microsoft.com/office/drawing/2014/main" xmlns="" id="{7446C121-5459-5258-152D-1D261803008C}"/>
              </a:ext>
            </a:extLst>
          </p:cNvPr>
          <p:cNvSpPr txBox="1"/>
          <p:nvPr/>
        </p:nvSpPr>
        <p:spPr>
          <a:xfrm>
            <a:off x="2439770" y="128954"/>
            <a:ext cx="5471937" cy="369332"/>
          </a:xfrm>
          <a:prstGeom prst="rect">
            <a:avLst/>
          </a:prstGeom>
          <a:noFill/>
        </p:spPr>
        <p:txBody>
          <a:bodyPr wrap="square" rtlCol="0">
            <a:spAutoFit/>
          </a:bodyPr>
          <a:lstStyle/>
          <a:p>
            <a:r>
              <a:rPr lang="en-GB" dirty="0">
                <a:latin typeface="Arial" panose="020B0604020202020204" pitchFamily="34" charset="0"/>
                <a:ea typeface="Arial" panose="020B0604020202020204" pitchFamily="34" charset="0"/>
              </a:rPr>
              <a:t>T</a:t>
            </a:r>
            <a:r>
              <a:rPr lang="en-GB" sz="1800" dirty="0">
                <a:effectLst/>
                <a:latin typeface="Arial" panose="020B0604020202020204" pitchFamily="34" charset="0"/>
                <a:ea typeface="Arial" panose="020B0604020202020204" pitchFamily="34" charset="0"/>
              </a:rPr>
              <a:t>he average likes for each hashtag first.</a:t>
            </a:r>
            <a:r>
              <a:rPr lang="en-IN" dirty="0">
                <a:effectLst/>
              </a:rPr>
              <a:t> </a:t>
            </a:r>
            <a:endParaRPr lang="en-US" dirty="0"/>
          </a:p>
        </p:txBody>
      </p:sp>
    </p:spTree>
    <p:extLst>
      <p:ext uri="{BB962C8B-B14F-4D97-AF65-F5344CB8AC3E}">
        <p14:creationId xmlns:p14="http://schemas.microsoft.com/office/powerpoint/2010/main" val="35947881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xmlns="" id="{5D4C97F8-B1DB-4134-DD52-C4A443CBA6FA}"/>
              </a:ext>
            </a:extLst>
          </p:cNvPr>
          <p:cNvSpPr>
            <a:spLocks noGrp="1"/>
          </p:cNvSpPr>
          <p:nvPr>
            <p:ph type="title"/>
          </p:nvPr>
        </p:nvSpPr>
        <p:spPr>
          <a:xfrm>
            <a:off x="1210640" y="2734410"/>
            <a:ext cx="3217752" cy="498231"/>
          </a:xfrm>
        </p:spPr>
        <p:txBody>
          <a:bodyPr>
            <a:noAutofit/>
          </a:bodyPr>
          <a:lstStyle/>
          <a:p>
            <a:pPr algn="ctr"/>
            <a:r>
              <a:rPr lang="en-US" sz="3200" dirty="0">
                <a:latin typeface="Arial" panose="020B0604020202020204" pitchFamily="34" charset="0"/>
                <a:cs typeface="Arial" panose="020B0604020202020204" pitchFamily="34" charset="0"/>
              </a:rPr>
              <a:t>conclusion</a:t>
            </a:r>
          </a:p>
        </p:txBody>
      </p:sp>
      <p:sp>
        <p:nvSpPr>
          <p:cNvPr id="10" name="Content Placeholder 2">
            <a:extLst>
              <a:ext uri="{FF2B5EF4-FFF2-40B4-BE49-F238E27FC236}">
                <a16:creationId xmlns:a16="http://schemas.microsoft.com/office/drawing/2014/main" xmlns="" id="{20FCF73C-928C-FD73-4019-871ABFF1BC18}"/>
              </a:ext>
            </a:extLst>
          </p:cNvPr>
          <p:cNvSpPr txBox="1">
            <a:spLocks/>
          </p:cNvSpPr>
          <p:nvPr/>
        </p:nvSpPr>
        <p:spPr>
          <a:xfrm>
            <a:off x="1084616" y="753214"/>
            <a:ext cx="8364183" cy="1664673"/>
          </a:xfrm>
          <a:prstGeom prst="rect">
            <a:avLst/>
          </a:prstGeom>
        </p:spPr>
        <p:txBody>
          <a:bodyPr vert="horz" lIns="91440" tIns="45720" rIns="91440" bIns="45720" rtlCol="0" anchor="b">
            <a:noAutofit/>
          </a:bodyPr>
          <a:lstStyle>
            <a:lvl1pPr marL="0" indent="0" algn="l" defTabSz="914400" rtl="0" eaLnBrk="1" latinLnBrk="0" hangingPunct="1">
              <a:lnSpc>
                <a:spcPct val="120000"/>
              </a:lnSpc>
              <a:spcBef>
                <a:spcPts val="1000"/>
              </a:spcBef>
              <a:buClr>
                <a:schemeClr val="accent1"/>
              </a:buClr>
              <a:buSzPct val="160000"/>
              <a:buFont typeface="Arial" panose="020B0604020202020204" pitchFamily="34" charset="0"/>
              <a:buNone/>
              <a:defRPr sz="2400" b="0" kern="1200" cap="all" baseline="0">
                <a:solidFill>
                  <a:schemeClr val="accent1"/>
                </a:solidFill>
                <a:effectLst/>
                <a:latin typeface="+mn-lt"/>
                <a:ea typeface="+mn-ea"/>
                <a:cs typeface="+mn-cs"/>
              </a:defRPr>
            </a:lvl1pPr>
            <a:lvl2pPr marL="457200" indent="0" algn="l" defTabSz="914400" rtl="0" eaLnBrk="1" latinLnBrk="0" hangingPunct="1">
              <a:lnSpc>
                <a:spcPct val="120000"/>
              </a:lnSpc>
              <a:spcBef>
                <a:spcPts val="500"/>
              </a:spcBef>
              <a:buClr>
                <a:schemeClr val="accent1"/>
              </a:buClr>
              <a:buSzPct val="160000"/>
              <a:buFont typeface="Arial" panose="020B0604020202020204" pitchFamily="34" charset="0"/>
              <a:buNone/>
              <a:defRPr sz="2000" b="1" kern="1200" cap="all" baseline="0">
                <a:solidFill>
                  <a:schemeClr val="tx1"/>
                </a:solidFill>
                <a:effectLst/>
                <a:latin typeface="+mn-lt"/>
                <a:ea typeface="+mn-ea"/>
                <a:cs typeface="+mn-cs"/>
              </a:defRPr>
            </a:lvl2pPr>
            <a:lvl3pPr marL="914400" indent="0" algn="l" defTabSz="914400" rtl="0" eaLnBrk="1" latinLnBrk="0" hangingPunct="1">
              <a:lnSpc>
                <a:spcPct val="120000"/>
              </a:lnSpc>
              <a:spcBef>
                <a:spcPts val="500"/>
              </a:spcBef>
              <a:buClr>
                <a:schemeClr val="accent1"/>
              </a:buClr>
              <a:buSzPct val="160000"/>
              <a:buFont typeface="Arial" panose="020B0604020202020204" pitchFamily="34" charset="0"/>
              <a:buNone/>
              <a:defRPr sz="1800" b="1" kern="1200" cap="all" baseline="0">
                <a:solidFill>
                  <a:schemeClr val="tx1"/>
                </a:solidFill>
                <a:effectLst/>
                <a:latin typeface="+mn-lt"/>
                <a:ea typeface="+mn-ea"/>
                <a:cs typeface="+mn-cs"/>
              </a:defRPr>
            </a:lvl3pPr>
            <a:lvl4pPr marL="1371600" indent="0" algn="l" defTabSz="914400" rtl="0" eaLnBrk="1" latinLnBrk="0" hangingPunct="1">
              <a:lnSpc>
                <a:spcPct val="120000"/>
              </a:lnSpc>
              <a:spcBef>
                <a:spcPts val="500"/>
              </a:spcBef>
              <a:buClr>
                <a:schemeClr val="accent1"/>
              </a:buClr>
              <a:buSzPct val="160000"/>
              <a:buFont typeface="Arial" panose="020B0604020202020204" pitchFamily="34" charset="0"/>
              <a:buNone/>
              <a:defRPr sz="1600" b="1" kern="1200" cap="all" baseline="0">
                <a:solidFill>
                  <a:schemeClr val="tx1"/>
                </a:solidFill>
                <a:effectLst/>
                <a:latin typeface="+mn-lt"/>
                <a:ea typeface="+mn-ea"/>
                <a:cs typeface="+mn-cs"/>
              </a:defRPr>
            </a:lvl4pPr>
            <a:lvl5pPr marL="1828800" indent="0" algn="l" defTabSz="914400" rtl="0" eaLnBrk="1" latinLnBrk="0" hangingPunct="1">
              <a:lnSpc>
                <a:spcPct val="120000"/>
              </a:lnSpc>
              <a:spcBef>
                <a:spcPts val="500"/>
              </a:spcBef>
              <a:buClr>
                <a:schemeClr val="accent1"/>
              </a:buClr>
              <a:buSzPct val="160000"/>
              <a:buFont typeface="Arial" panose="020B0604020202020204" pitchFamily="34" charset="0"/>
              <a:buNone/>
              <a:defRPr sz="1600" b="1" kern="1200" cap="all" baseline="0">
                <a:solidFill>
                  <a:schemeClr val="tx1"/>
                </a:solidFill>
                <a:effectLst/>
                <a:latin typeface="+mn-lt"/>
                <a:ea typeface="+mn-ea"/>
                <a:cs typeface="+mn-cs"/>
              </a:defRPr>
            </a:lvl5pPr>
            <a:lvl6pPr marL="2286000" indent="0" algn="l" defTabSz="914400" rtl="0" eaLnBrk="1" latinLnBrk="0" hangingPunct="1">
              <a:lnSpc>
                <a:spcPct val="120000"/>
              </a:lnSpc>
              <a:spcBef>
                <a:spcPts val="500"/>
              </a:spcBef>
              <a:buClr>
                <a:schemeClr val="accent1"/>
              </a:buClr>
              <a:buSzPct val="160000"/>
              <a:buFont typeface="Arial" panose="020B0604020202020204" pitchFamily="34" charset="0"/>
              <a:buNone/>
              <a:defRPr sz="1600" b="1" kern="1200" cap="all" baseline="0">
                <a:solidFill>
                  <a:schemeClr val="tx1"/>
                </a:solidFill>
                <a:effectLst/>
                <a:latin typeface="+mn-lt"/>
                <a:ea typeface="+mn-ea"/>
                <a:cs typeface="+mn-cs"/>
              </a:defRPr>
            </a:lvl6pPr>
            <a:lvl7pPr marL="2743200" indent="0" algn="l" defTabSz="914400" rtl="0" eaLnBrk="1" latinLnBrk="0" hangingPunct="1">
              <a:lnSpc>
                <a:spcPct val="120000"/>
              </a:lnSpc>
              <a:spcBef>
                <a:spcPts val="500"/>
              </a:spcBef>
              <a:buClr>
                <a:schemeClr val="accent1"/>
              </a:buClr>
              <a:buSzPct val="160000"/>
              <a:buFont typeface="Arial" panose="020B0604020202020204" pitchFamily="34" charset="0"/>
              <a:buNone/>
              <a:defRPr sz="1600" b="1" kern="1200" cap="all" baseline="0">
                <a:solidFill>
                  <a:schemeClr val="tx1"/>
                </a:solidFill>
                <a:effectLst/>
                <a:latin typeface="+mn-lt"/>
                <a:ea typeface="+mn-ea"/>
                <a:cs typeface="+mn-cs"/>
              </a:defRPr>
            </a:lvl7pPr>
            <a:lvl8pPr marL="3200400" indent="0" algn="l" defTabSz="914400" rtl="0" eaLnBrk="1" latinLnBrk="0" hangingPunct="1">
              <a:lnSpc>
                <a:spcPct val="120000"/>
              </a:lnSpc>
              <a:spcBef>
                <a:spcPts val="500"/>
              </a:spcBef>
              <a:buClr>
                <a:schemeClr val="accent1"/>
              </a:buClr>
              <a:buSzPct val="160000"/>
              <a:buFont typeface="Arial" panose="020B0604020202020204" pitchFamily="34" charset="0"/>
              <a:buNone/>
              <a:defRPr sz="1600" b="1" kern="1200" cap="all" baseline="0">
                <a:solidFill>
                  <a:schemeClr val="tx1"/>
                </a:solidFill>
                <a:effectLst/>
                <a:latin typeface="+mn-lt"/>
                <a:ea typeface="+mn-ea"/>
                <a:cs typeface="+mn-cs"/>
              </a:defRPr>
            </a:lvl8pPr>
            <a:lvl9pPr marL="3657600" indent="0" algn="l" defTabSz="914400" rtl="0" eaLnBrk="1" latinLnBrk="0" hangingPunct="1">
              <a:lnSpc>
                <a:spcPct val="120000"/>
              </a:lnSpc>
              <a:spcBef>
                <a:spcPts val="500"/>
              </a:spcBef>
              <a:buClr>
                <a:schemeClr val="accent1"/>
              </a:buClr>
              <a:buSzPct val="160000"/>
              <a:buFont typeface="Arial" panose="020B0604020202020204" pitchFamily="34" charset="0"/>
              <a:buNone/>
              <a:defRPr sz="1600" b="1" kern="1200" cap="all" baseline="0">
                <a:solidFill>
                  <a:schemeClr val="tx1"/>
                </a:solidFill>
                <a:effectLst/>
                <a:latin typeface="+mn-lt"/>
                <a:ea typeface="+mn-ea"/>
                <a:cs typeface="+mn-cs"/>
              </a:defRPr>
            </a:lvl9pPr>
          </a:lstStyle>
          <a:p>
            <a:r>
              <a:rPr lang="en-IN" sz="2000" cap="none" dirty="0">
                <a:solidFill>
                  <a:srgbClr val="212529"/>
                </a:solidFill>
                <a:latin typeface="Arial" panose="020B0604020202020204" pitchFamily="34" charset="0"/>
                <a:cs typeface="Arial" panose="020B0604020202020204" pitchFamily="34" charset="0"/>
              </a:rPr>
              <a:t>Learnt fundamentals of data analysis using SQL queries to extract insights from database by which we track how users engage and interact with our digital product (software or mobile application) in an attempt to derive business insights for marketing, product &amp; development teams. </a:t>
            </a:r>
            <a:endParaRPr lang="en-US" sz="2000" cap="none" dirty="0">
              <a:latin typeface="Arial" panose="020B0604020202020204" pitchFamily="34" charset="0"/>
              <a:cs typeface="Arial" panose="020B0604020202020204" pitchFamily="34" charset="0"/>
            </a:endParaRPr>
          </a:p>
        </p:txBody>
      </p:sp>
      <p:sp>
        <p:nvSpPr>
          <p:cNvPr id="11" name="Title 1">
            <a:extLst>
              <a:ext uri="{FF2B5EF4-FFF2-40B4-BE49-F238E27FC236}">
                <a16:creationId xmlns:a16="http://schemas.microsoft.com/office/drawing/2014/main" xmlns="" id="{F9346907-CCF1-3538-A298-08DC52523FE2}"/>
              </a:ext>
            </a:extLst>
          </p:cNvPr>
          <p:cNvSpPr txBox="1">
            <a:spLocks/>
          </p:cNvSpPr>
          <p:nvPr/>
        </p:nvSpPr>
        <p:spPr>
          <a:xfrm>
            <a:off x="1210640" y="254983"/>
            <a:ext cx="2655276" cy="49823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a:lstStyle>
          <a:p>
            <a:pPr algn="ctr"/>
            <a:r>
              <a:rPr lang="en-US" sz="3200" dirty="0">
                <a:latin typeface="Arial" panose="020B0604020202020204" pitchFamily="34" charset="0"/>
                <a:cs typeface="Arial" panose="020B0604020202020204" pitchFamily="34" charset="0"/>
              </a:rPr>
              <a:t>result</a:t>
            </a:r>
          </a:p>
        </p:txBody>
      </p:sp>
      <p:sp>
        <p:nvSpPr>
          <p:cNvPr id="12" name="Content Placeholder 2">
            <a:extLst>
              <a:ext uri="{FF2B5EF4-FFF2-40B4-BE49-F238E27FC236}">
                <a16:creationId xmlns:a16="http://schemas.microsoft.com/office/drawing/2014/main" xmlns="" id="{9D39263C-8B41-7F91-EC45-9607BDCD0567}"/>
              </a:ext>
            </a:extLst>
          </p:cNvPr>
          <p:cNvSpPr txBox="1">
            <a:spLocks/>
          </p:cNvSpPr>
          <p:nvPr/>
        </p:nvSpPr>
        <p:spPr>
          <a:xfrm>
            <a:off x="1084615" y="3300046"/>
            <a:ext cx="8364183" cy="1893275"/>
          </a:xfrm>
          <a:prstGeom prst="rect">
            <a:avLst/>
          </a:prstGeom>
        </p:spPr>
        <p:txBody>
          <a:bodyPr vert="horz" lIns="91440" tIns="45720" rIns="91440" bIns="45720" rtlCol="0" anchor="b">
            <a:noAutofit/>
          </a:bodyPr>
          <a:lstStyle>
            <a:lvl1pPr marL="0" indent="0" algn="l" defTabSz="914400" rtl="0" eaLnBrk="1" latinLnBrk="0" hangingPunct="1">
              <a:lnSpc>
                <a:spcPct val="120000"/>
              </a:lnSpc>
              <a:spcBef>
                <a:spcPts val="1000"/>
              </a:spcBef>
              <a:buClr>
                <a:schemeClr val="accent1"/>
              </a:buClr>
              <a:buSzPct val="160000"/>
              <a:buFont typeface="Arial" panose="020B0604020202020204" pitchFamily="34" charset="0"/>
              <a:buNone/>
              <a:defRPr sz="2400" b="0" kern="1200" cap="all" baseline="0">
                <a:solidFill>
                  <a:schemeClr val="accent1"/>
                </a:solidFill>
                <a:effectLst/>
                <a:latin typeface="+mn-lt"/>
                <a:ea typeface="+mn-ea"/>
                <a:cs typeface="+mn-cs"/>
              </a:defRPr>
            </a:lvl1pPr>
            <a:lvl2pPr marL="457200" indent="0" algn="l" defTabSz="914400" rtl="0" eaLnBrk="1" latinLnBrk="0" hangingPunct="1">
              <a:lnSpc>
                <a:spcPct val="120000"/>
              </a:lnSpc>
              <a:spcBef>
                <a:spcPts val="500"/>
              </a:spcBef>
              <a:buClr>
                <a:schemeClr val="accent1"/>
              </a:buClr>
              <a:buSzPct val="160000"/>
              <a:buFont typeface="Arial" panose="020B0604020202020204" pitchFamily="34" charset="0"/>
              <a:buNone/>
              <a:defRPr sz="2000" b="1" kern="1200" cap="all" baseline="0">
                <a:solidFill>
                  <a:schemeClr val="tx1"/>
                </a:solidFill>
                <a:effectLst/>
                <a:latin typeface="+mn-lt"/>
                <a:ea typeface="+mn-ea"/>
                <a:cs typeface="+mn-cs"/>
              </a:defRPr>
            </a:lvl2pPr>
            <a:lvl3pPr marL="914400" indent="0" algn="l" defTabSz="914400" rtl="0" eaLnBrk="1" latinLnBrk="0" hangingPunct="1">
              <a:lnSpc>
                <a:spcPct val="120000"/>
              </a:lnSpc>
              <a:spcBef>
                <a:spcPts val="500"/>
              </a:spcBef>
              <a:buClr>
                <a:schemeClr val="accent1"/>
              </a:buClr>
              <a:buSzPct val="160000"/>
              <a:buFont typeface="Arial" panose="020B0604020202020204" pitchFamily="34" charset="0"/>
              <a:buNone/>
              <a:defRPr sz="1800" b="1" kern="1200" cap="all" baseline="0">
                <a:solidFill>
                  <a:schemeClr val="tx1"/>
                </a:solidFill>
                <a:effectLst/>
                <a:latin typeface="+mn-lt"/>
                <a:ea typeface="+mn-ea"/>
                <a:cs typeface="+mn-cs"/>
              </a:defRPr>
            </a:lvl3pPr>
            <a:lvl4pPr marL="1371600" indent="0" algn="l" defTabSz="914400" rtl="0" eaLnBrk="1" latinLnBrk="0" hangingPunct="1">
              <a:lnSpc>
                <a:spcPct val="120000"/>
              </a:lnSpc>
              <a:spcBef>
                <a:spcPts val="500"/>
              </a:spcBef>
              <a:buClr>
                <a:schemeClr val="accent1"/>
              </a:buClr>
              <a:buSzPct val="160000"/>
              <a:buFont typeface="Arial" panose="020B0604020202020204" pitchFamily="34" charset="0"/>
              <a:buNone/>
              <a:defRPr sz="1600" b="1" kern="1200" cap="all" baseline="0">
                <a:solidFill>
                  <a:schemeClr val="tx1"/>
                </a:solidFill>
                <a:effectLst/>
                <a:latin typeface="+mn-lt"/>
                <a:ea typeface="+mn-ea"/>
                <a:cs typeface="+mn-cs"/>
              </a:defRPr>
            </a:lvl4pPr>
            <a:lvl5pPr marL="1828800" indent="0" algn="l" defTabSz="914400" rtl="0" eaLnBrk="1" latinLnBrk="0" hangingPunct="1">
              <a:lnSpc>
                <a:spcPct val="120000"/>
              </a:lnSpc>
              <a:spcBef>
                <a:spcPts val="500"/>
              </a:spcBef>
              <a:buClr>
                <a:schemeClr val="accent1"/>
              </a:buClr>
              <a:buSzPct val="160000"/>
              <a:buFont typeface="Arial" panose="020B0604020202020204" pitchFamily="34" charset="0"/>
              <a:buNone/>
              <a:defRPr sz="1600" b="1" kern="1200" cap="all" baseline="0">
                <a:solidFill>
                  <a:schemeClr val="tx1"/>
                </a:solidFill>
                <a:effectLst/>
                <a:latin typeface="+mn-lt"/>
                <a:ea typeface="+mn-ea"/>
                <a:cs typeface="+mn-cs"/>
              </a:defRPr>
            </a:lvl5pPr>
            <a:lvl6pPr marL="2286000" indent="0" algn="l" defTabSz="914400" rtl="0" eaLnBrk="1" latinLnBrk="0" hangingPunct="1">
              <a:lnSpc>
                <a:spcPct val="120000"/>
              </a:lnSpc>
              <a:spcBef>
                <a:spcPts val="500"/>
              </a:spcBef>
              <a:buClr>
                <a:schemeClr val="accent1"/>
              </a:buClr>
              <a:buSzPct val="160000"/>
              <a:buFont typeface="Arial" panose="020B0604020202020204" pitchFamily="34" charset="0"/>
              <a:buNone/>
              <a:defRPr sz="1600" b="1" kern="1200" cap="all" baseline="0">
                <a:solidFill>
                  <a:schemeClr val="tx1"/>
                </a:solidFill>
                <a:effectLst/>
                <a:latin typeface="+mn-lt"/>
                <a:ea typeface="+mn-ea"/>
                <a:cs typeface="+mn-cs"/>
              </a:defRPr>
            </a:lvl6pPr>
            <a:lvl7pPr marL="2743200" indent="0" algn="l" defTabSz="914400" rtl="0" eaLnBrk="1" latinLnBrk="0" hangingPunct="1">
              <a:lnSpc>
                <a:spcPct val="120000"/>
              </a:lnSpc>
              <a:spcBef>
                <a:spcPts val="500"/>
              </a:spcBef>
              <a:buClr>
                <a:schemeClr val="accent1"/>
              </a:buClr>
              <a:buSzPct val="160000"/>
              <a:buFont typeface="Arial" panose="020B0604020202020204" pitchFamily="34" charset="0"/>
              <a:buNone/>
              <a:defRPr sz="1600" b="1" kern="1200" cap="all" baseline="0">
                <a:solidFill>
                  <a:schemeClr val="tx1"/>
                </a:solidFill>
                <a:effectLst/>
                <a:latin typeface="+mn-lt"/>
                <a:ea typeface="+mn-ea"/>
                <a:cs typeface="+mn-cs"/>
              </a:defRPr>
            </a:lvl7pPr>
            <a:lvl8pPr marL="3200400" indent="0" algn="l" defTabSz="914400" rtl="0" eaLnBrk="1" latinLnBrk="0" hangingPunct="1">
              <a:lnSpc>
                <a:spcPct val="120000"/>
              </a:lnSpc>
              <a:spcBef>
                <a:spcPts val="500"/>
              </a:spcBef>
              <a:buClr>
                <a:schemeClr val="accent1"/>
              </a:buClr>
              <a:buSzPct val="160000"/>
              <a:buFont typeface="Arial" panose="020B0604020202020204" pitchFamily="34" charset="0"/>
              <a:buNone/>
              <a:defRPr sz="1600" b="1" kern="1200" cap="all" baseline="0">
                <a:solidFill>
                  <a:schemeClr val="tx1"/>
                </a:solidFill>
                <a:effectLst/>
                <a:latin typeface="+mn-lt"/>
                <a:ea typeface="+mn-ea"/>
                <a:cs typeface="+mn-cs"/>
              </a:defRPr>
            </a:lvl8pPr>
            <a:lvl9pPr marL="3657600" indent="0" algn="l" defTabSz="914400" rtl="0" eaLnBrk="1" latinLnBrk="0" hangingPunct="1">
              <a:lnSpc>
                <a:spcPct val="120000"/>
              </a:lnSpc>
              <a:spcBef>
                <a:spcPts val="500"/>
              </a:spcBef>
              <a:buClr>
                <a:schemeClr val="accent1"/>
              </a:buClr>
              <a:buSzPct val="160000"/>
              <a:buFont typeface="Arial" panose="020B0604020202020204" pitchFamily="34" charset="0"/>
              <a:buNone/>
              <a:defRPr sz="1600" b="1" kern="1200" cap="all" baseline="0">
                <a:solidFill>
                  <a:schemeClr val="tx1"/>
                </a:solidFill>
                <a:effectLst/>
                <a:latin typeface="+mn-lt"/>
                <a:ea typeface="+mn-ea"/>
                <a:cs typeface="+mn-cs"/>
              </a:defRPr>
            </a:lvl9pPr>
          </a:lstStyle>
          <a:p>
            <a:r>
              <a:rPr lang="en-IN" sz="2000" cap="none" dirty="0">
                <a:solidFill>
                  <a:srgbClr val="212529"/>
                </a:solidFill>
                <a:latin typeface="Arial" panose="020B0604020202020204" pitchFamily="34" charset="0"/>
                <a:cs typeface="Arial" panose="020B0604020202020204" pitchFamily="34" charset="0"/>
              </a:rPr>
              <a:t>Marketing team can reward the most loyal customers, send promotional emails to inactive users, use popular hashtags and most active day for brand promotions. ➢ User engagement can be very useful growth success metric for the company ➢ Company can remove the bots and fake accounts from the platform to enhance the user experience</a:t>
            </a:r>
            <a:endParaRPr lang="en-US" sz="2000" cap="non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646478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3500" y="412750"/>
            <a:ext cx="8864600" cy="5111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196817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xmlns="" id="{726A182B-A4DD-E872-F9E4-3CD365D271D7}"/>
              </a:ext>
            </a:extLst>
          </p:cNvPr>
          <p:cNvSpPr>
            <a:spLocks noGrp="1"/>
          </p:cNvSpPr>
          <p:nvPr>
            <p:ph type="title"/>
          </p:nvPr>
        </p:nvSpPr>
        <p:spPr>
          <a:xfrm>
            <a:off x="662355" y="2277035"/>
            <a:ext cx="10396882" cy="1151965"/>
          </a:xfrm>
        </p:spPr>
        <p:txBody>
          <a:bodyPr>
            <a:normAutofit/>
          </a:bodyPr>
          <a:lstStyle/>
          <a:p>
            <a:pPr algn="ctr"/>
            <a:r>
              <a:rPr lang="en-US" sz="6000" b="1" dirty="0"/>
              <a:t>THANK YOU</a:t>
            </a:r>
          </a:p>
        </p:txBody>
      </p:sp>
    </p:spTree>
    <p:extLst>
      <p:ext uri="{BB962C8B-B14F-4D97-AF65-F5344CB8AC3E}">
        <p14:creationId xmlns:p14="http://schemas.microsoft.com/office/powerpoint/2010/main" val="1427000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7EC5827-9FE9-D17C-0FC1-09672B9A2D91}"/>
              </a:ext>
            </a:extLst>
          </p:cNvPr>
          <p:cNvSpPr>
            <a:spLocks noGrp="1"/>
          </p:cNvSpPr>
          <p:nvPr>
            <p:ph type="title"/>
          </p:nvPr>
        </p:nvSpPr>
        <p:spPr>
          <a:xfrm>
            <a:off x="1154954" y="262217"/>
            <a:ext cx="10396882" cy="1151965"/>
          </a:xfrm>
        </p:spPr>
        <p:txBody>
          <a:bodyPr/>
          <a:lstStyle/>
          <a:p>
            <a:r>
              <a:rPr lang="en-US" dirty="0"/>
              <a:t>Agenda</a:t>
            </a:r>
          </a:p>
        </p:txBody>
      </p:sp>
      <p:sp>
        <p:nvSpPr>
          <p:cNvPr id="3" name="Content Placeholder 2">
            <a:extLst>
              <a:ext uri="{FF2B5EF4-FFF2-40B4-BE49-F238E27FC236}">
                <a16:creationId xmlns:a16="http://schemas.microsoft.com/office/drawing/2014/main" xmlns="" id="{AB5C830E-481C-BB09-2EEC-805C88C52B71}"/>
              </a:ext>
            </a:extLst>
          </p:cNvPr>
          <p:cNvSpPr>
            <a:spLocks noGrp="1"/>
          </p:cNvSpPr>
          <p:nvPr>
            <p:ph idx="1"/>
          </p:nvPr>
        </p:nvSpPr>
        <p:spPr>
          <a:xfrm>
            <a:off x="1154954" y="1583592"/>
            <a:ext cx="3252923" cy="3416300"/>
          </a:xfrm>
        </p:spPr>
        <p:txBody>
          <a:bodyPr/>
          <a:lstStyle/>
          <a:p>
            <a:pPr>
              <a:buFont typeface="Wingdings" pitchFamily="2" charset="2"/>
              <a:buChar char="q"/>
            </a:pPr>
            <a:r>
              <a:rPr lang="en-US" dirty="0"/>
              <a:t>Problem statement</a:t>
            </a:r>
          </a:p>
          <a:p>
            <a:pPr>
              <a:buFont typeface="Wingdings" pitchFamily="2" charset="2"/>
              <a:buChar char="q"/>
            </a:pPr>
            <a:r>
              <a:rPr lang="en-US" dirty="0"/>
              <a:t>Approach</a:t>
            </a:r>
          </a:p>
          <a:p>
            <a:pPr>
              <a:buFont typeface="Wingdings" pitchFamily="2" charset="2"/>
              <a:buChar char="q"/>
            </a:pPr>
            <a:r>
              <a:rPr lang="en-US" dirty="0"/>
              <a:t>Tech stack use</a:t>
            </a:r>
          </a:p>
          <a:p>
            <a:pPr>
              <a:buFont typeface="Wingdings" pitchFamily="2" charset="2"/>
              <a:buChar char="q"/>
            </a:pPr>
            <a:r>
              <a:rPr lang="en-US" dirty="0"/>
              <a:t>Insights</a:t>
            </a:r>
          </a:p>
          <a:p>
            <a:pPr>
              <a:buFont typeface="Wingdings" pitchFamily="2" charset="2"/>
              <a:buChar char="q"/>
            </a:pPr>
            <a:r>
              <a:rPr lang="en-US" dirty="0"/>
              <a:t>conclusion</a:t>
            </a:r>
          </a:p>
          <a:p>
            <a:pPr marL="0" indent="0">
              <a:buNone/>
            </a:pPr>
            <a:endParaRPr lang="en-US" dirty="0"/>
          </a:p>
        </p:txBody>
      </p:sp>
    </p:spTree>
    <p:extLst>
      <p:ext uri="{BB962C8B-B14F-4D97-AF65-F5344CB8AC3E}">
        <p14:creationId xmlns:p14="http://schemas.microsoft.com/office/powerpoint/2010/main" val="8189212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4E01205-0BB9-706E-54C3-BA9CF27C1FFA}"/>
              </a:ext>
            </a:extLst>
          </p:cNvPr>
          <p:cNvSpPr>
            <a:spLocks noGrp="1"/>
          </p:cNvSpPr>
          <p:nvPr>
            <p:ph type="title"/>
          </p:nvPr>
        </p:nvSpPr>
        <p:spPr/>
        <p:txBody>
          <a:bodyPr/>
          <a:lstStyle/>
          <a:p>
            <a:pPr algn="ctr"/>
            <a:r>
              <a:rPr lang="en-US" dirty="0">
                <a:latin typeface="Arial" panose="020B0604020202020204" pitchFamily="34" charset="0"/>
                <a:cs typeface="Arial" panose="020B0604020202020204" pitchFamily="34" charset="0"/>
              </a:rPr>
              <a:t>Problem statement</a:t>
            </a:r>
          </a:p>
        </p:txBody>
      </p:sp>
      <p:sp>
        <p:nvSpPr>
          <p:cNvPr id="3" name="Content Placeholder 2">
            <a:extLst>
              <a:ext uri="{FF2B5EF4-FFF2-40B4-BE49-F238E27FC236}">
                <a16:creationId xmlns:a16="http://schemas.microsoft.com/office/drawing/2014/main" xmlns="" id="{1D40AD64-03FD-A1E7-3577-03B48F5D3587}"/>
              </a:ext>
            </a:extLst>
          </p:cNvPr>
          <p:cNvSpPr>
            <a:spLocks noGrp="1"/>
          </p:cNvSpPr>
          <p:nvPr>
            <p:ph idx="1"/>
          </p:nvPr>
        </p:nvSpPr>
        <p:spPr>
          <a:xfrm>
            <a:off x="1213570" y="1837765"/>
            <a:ext cx="8825659" cy="3416300"/>
          </a:xfrm>
        </p:spPr>
        <p:txBody>
          <a:bodyPr/>
          <a:lstStyle/>
          <a:p>
            <a:pPr marL="0" indent="0" algn="ctr">
              <a:buNone/>
            </a:pPr>
            <a:r>
              <a:rPr lang="en-IN" dirty="0">
                <a:solidFill>
                  <a:srgbClr val="212529"/>
                </a:solidFill>
                <a:effectLst/>
                <a:latin typeface="Arial" panose="020B0604020202020204" pitchFamily="34" charset="0"/>
                <a:cs typeface="Arial" panose="020B0604020202020204" pitchFamily="34" charset="0"/>
              </a:rPr>
              <a:t>You are hired as a data analyst at Meta and asked to collaborate with the Marketing team. Marketing teams want to leverage Instagram's user data to develop targeted marketing strategies that will increase user engagement, retention, and acquisition. Provide insights and recommendations to address the following objectives.</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415800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latin typeface="Arial" pitchFamily="34" charset="0"/>
                <a:cs typeface="Arial" pitchFamily="34" charset="0"/>
              </a:rPr>
              <a:t>About Project</a:t>
            </a:r>
            <a:endParaRPr lang="en-IN" dirty="0">
              <a:latin typeface="Arial" pitchFamily="34" charset="0"/>
              <a:cs typeface="Arial" pitchFamily="34" charset="0"/>
            </a:endParaRPr>
          </a:p>
        </p:txBody>
      </p:sp>
      <p:sp>
        <p:nvSpPr>
          <p:cNvPr id="4" name="Content Placeholder 2">
            <a:extLst>
              <a:ext uri="{FF2B5EF4-FFF2-40B4-BE49-F238E27FC236}">
                <a16:creationId xmlns:a16="http://schemas.microsoft.com/office/drawing/2014/main" xmlns="" id="{1D40AD64-03FD-A1E7-3577-03B48F5D3587}"/>
              </a:ext>
            </a:extLst>
          </p:cNvPr>
          <p:cNvSpPr>
            <a:spLocks noGrp="1"/>
          </p:cNvSpPr>
          <p:nvPr>
            <p:ph idx="1"/>
          </p:nvPr>
        </p:nvSpPr>
        <p:spPr>
          <a:xfrm>
            <a:off x="1213570" y="1837765"/>
            <a:ext cx="8825659" cy="3416300"/>
          </a:xfrm>
        </p:spPr>
        <p:txBody>
          <a:bodyPr/>
          <a:lstStyle/>
          <a:p>
            <a:pPr marL="0" indent="0" algn="ctr">
              <a:buNone/>
            </a:pPr>
            <a:r>
              <a:rPr lang="en-US" dirty="0">
                <a:latin typeface="Arial" pitchFamily="34" charset="0"/>
                <a:cs typeface="Arial" pitchFamily="34" charset="0"/>
              </a:rPr>
              <a:t>This project is focused on the analysis of users who are using </a:t>
            </a:r>
            <a:r>
              <a:rPr lang="en-US" dirty="0" err="1">
                <a:latin typeface="Arial" pitchFamily="34" charset="0"/>
                <a:cs typeface="Arial" pitchFamily="34" charset="0"/>
              </a:rPr>
              <a:t>instagram</a:t>
            </a:r>
            <a:r>
              <a:rPr lang="en-US" dirty="0">
                <a:latin typeface="Arial" pitchFamily="34" charset="0"/>
                <a:cs typeface="Arial" pitchFamily="34" charset="0"/>
              </a:rPr>
              <a:t> </a:t>
            </a:r>
            <a:r>
              <a:rPr lang="en-US" dirty="0" err="1" smtClean="0">
                <a:latin typeface="Arial" pitchFamily="34" charset="0"/>
                <a:cs typeface="Arial" pitchFamily="34" charset="0"/>
              </a:rPr>
              <a:t>platform.User</a:t>
            </a:r>
            <a:r>
              <a:rPr lang="en-US" dirty="0" smtClean="0">
                <a:latin typeface="Arial" pitchFamily="34" charset="0"/>
                <a:cs typeface="Arial" pitchFamily="34" charset="0"/>
              </a:rPr>
              <a:t> </a:t>
            </a:r>
            <a:r>
              <a:rPr lang="en-US" dirty="0">
                <a:latin typeface="Arial" pitchFamily="34" charset="0"/>
                <a:cs typeface="Arial" pitchFamily="34" charset="0"/>
              </a:rPr>
              <a:t>analysis is the process by which we track how users engage and interact with our digital product (software or mobile application) in an attempt to derive business insights for marketing, product &amp; development </a:t>
            </a:r>
            <a:r>
              <a:rPr lang="en-US" dirty="0" smtClean="0">
                <a:latin typeface="Arial" pitchFamily="34" charset="0"/>
                <a:cs typeface="Arial" pitchFamily="34" charset="0"/>
              </a:rPr>
              <a:t>teams. This </a:t>
            </a:r>
            <a:r>
              <a:rPr lang="en-US" dirty="0">
                <a:latin typeface="Arial" pitchFamily="34" charset="0"/>
                <a:cs typeface="Arial" pitchFamily="34" charset="0"/>
              </a:rPr>
              <a:t>project will answer the problem statements which will help the product team.</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07223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85801" y="685800"/>
            <a:ext cx="10396882" cy="1151965"/>
          </a:xfrm>
        </p:spPr>
        <p:txBody>
          <a:bodyPr/>
          <a:lstStyle/>
          <a:p>
            <a:pPr algn="ctr"/>
            <a:r>
              <a:rPr lang="en-US" dirty="0" smtClean="0">
                <a:latin typeface="Arial" pitchFamily="34" charset="0"/>
                <a:cs typeface="Arial" pitchFamily="34" charset="0"/>
              </a:rPr>
              <a:t>About dataset</a:t>
            </a:r>
            <a:endParaRPr lang="en-IN" dirty="0">
              <a:latin typeface="Arial" pitchFamily="34" charset="0"/>
              <a:cs typeface="Arial" pitchFamily="34" charset="0"/>
            </a:endParaRPr>
          </a:p>
        </p:txBody>
      </p:sp>
      <p:sp>
        <p:nvSpPr>
          <p:cNvPr id="5" name="Content Placeholder 2">
            <a:extLst>
              <a:ext uri="{FF2B5EF4-FFF2-40B4-BE49-F238E27FC236}">
                <a16:creationId xmlns:a16="http://schemas.microsoft.com/office/drawing/2014/main" xmlns="" id="{1D40AD64-03FD-A1E7-3577-03B48F5D3587}"/>
              </a:ext>
            </a:extLst>
          </p:cNvPr>
          <p:cNvSpPr>
            <a:spLocks noGrp="1"/>
          </p:cNvSpPr>
          <p:nvPr>
            <p:ph idx="1"/>
          </p:nvPr>
        </p:nvSpPr>
        <p:spPr>
          <a:xfrm>
            <a:off x="1213570" y="1837765"/>
            <a:ext cx="8825659" cy="3416300"/>
          </a:xfrm>
        </p:spPr>
        <p:txBody>
          <a:bodyPr>
            <a:normAutofit fontScale="92500"/>
          </a:bodyPr>
          <a:lstStyle/>
          <a:p>
            <a:pPr>
              <a:buFont typeface="Wingdings" pitchFamily="2" charset="2"/>
              <a:buChar char="§"/>
            </a:pPr>
            <a:r>
              <a:rPr lang="en-IN" dirty="0">
                <a:latin typeface="Arial" pitchFamily="34" charset="0"/>
                <a:cs typeface="Arial" pitchFamily="34" charset="0"/>
              </a:rPr>
              <a:t>Users — id, username, </a:t>
            </a:r>
            <a:r>
              <a:rPr lang="en-IN" dirty="0" err="1" smtClean="0">
                <a:latin typeface="Arial" pitchFamily="34" charset="0"/>
                <a:cs typeface="Arial" pitchFamily="34" charset="0"/>
              </a:rPr>
              <a:t>created_at</a:t>
            </a:r>
            <a:endParaRPr lang="en-IN" dirty="0" smtClean="0">
              <a:latin typeface="Arial" pitchFamily="34" charset="0"/>
              <a:cs typeface="Arial" pitchFamily="34" charset="0"/>
            </a:endParaRPr>
          </a:p>
          <a:p>
            <a:pPr>
              <a:buFont typeface="Wingdings" pitchFamily="2" charset="2"/>
              <a:buChar char="§"/>
            </a:pPr>
            <a:r>
              <a:rPr lang="en-IN" dirty="0" smtClean="0">
                <a:latin typeface="Arial" pitchFamily="34" charset="0"/>
                <a:cs typeface="Arial" pitchFamily="34" charset="0"/>
              </a:rPr>
              <a:t> </a:t>
            </a:r>
            <a:r>
              <a:rPr lang="en-IN" dirty="0">
                <a:latin typeface="Arial" pitchFamily="34" charset="0"/>
                <a:cs typeface="Arial" pitchFamily="34" charset="0"/>
              </a:rPr>
              <a:t>Photos — id, </a:t>
            </a:r>
            <a:r>
              <a:rPr lang="en-IN" dirty="0" err="1">
                <a:latin typeface="Arial" pitchFamily="34" charset="0"/>
                <a:cs typeface="Arial" pitchFamily="34" charset="0"/>
              </a:rPr>
              <a:t>img_url</a:t>
            </a:r>
            <a:r>
              <a:rPr lang="en-IN" dirty="0">
                <a:latin typeface="Arial" pitchFamily="34" charset="0"/>
                <a:cs typeface="Arial" pitchFamily="34" charset="0"/>
              </a:rPr>
              <a:t>, </a:t>
            </a:r>
            <a:r>
              <a:rPr lang="en-IN" dirty="0" err="1">
                <a:latin typeface="Arial" pitchFamily="34" charset="0"/>
                <a:cs typeface="Arial" pitchFamily="34" charset="0"/>
              </a:rPr>
              <a:t>user_id</a:t>
            </a:r>
            <a:r>
              <a:rPr lang="en-IN" dirty="0">
                <a:latin typeface="Arial" pitchFamily="34" charset="0"/>
                <a:cs typeface="Arial" pitchFamily="34" charset="0"/>
              </a:rPr>
              <a:t>, </a:t>
            </a:r>
            <a:r>
              <a:rPr lang="en-IN" dirty="0" err="1">
                <a:latin typeface="Arial" pitchFamily="34" charset="0"/>
                <a:cs typeface="Arial" pitchFamily="34" charset="0"/>
              </a:rPr>
              <a:t>created_at</a:t>
            </a:r>
            <a:r>
              <a:rPr lang="en-IN" dirty="0">
                <a:latin typeface="Arial" pitchFamily="34" charset="0"/>
                <a:cs typeface="Arial" pitchFamily="34" charset="0"/>
              </a:rPr>
              <a:t> </a:t>
            </a:r>
            <a:endParaRPr lang="en-IN" dirty="0" smtClean="0">
              <a:latin typeface="Arial" pitchFamily="34" charset="0"/>
              <a:cs typeface="Arial" pitchFamily="34" charset="0"/>
            </a:endParaRPr>
          </a:p>
          <a:p>
            <a:pPr>
              <a:buFont typeface="Wingdings" pitchFamily="2" charset="2"/>
              <a:buChar char="§"/>
            </a:pPr>
            <a:r>
              <a:rPr lang="en-IN" dirty="0" smtClean="0">
                <a:latin typeface="Arial" pitchFamily="34" charset="0"/>
                <a:cs typeface="Arial" pitchFamily="34" charset="0"/>
              </a:rPr>
              <a:t>Comments</a:t>
            </a:r>
            <a:r>
              <a:rPr lang="en-IN" dirty="0">
                <a:latin typeface="Arial" pitchFamily="34" charset="0"/>
                <a:cs typeface="Arial" pitchFamily="34" charset="0"/>
              </a:rPr>
              <a:t> — id, </a:t>
            </a:r>
            <a:r>
              <a:rPr lang="en-IN" dirty="0" err="1">
                <a:latin typeface="Arial" pitchFamily="34" charset="0"/>
                <a:cs typeface="Arial" pitchFamily="34" charset="0"/>
              </a:rPr>
              <a:t>comment_text</a:t>
            </a:r>
            <a:r>
              <a:rPr lang="en-IN" dirty="0">
                <a:latin typeface="Arial" pitchFamily="34" charset="0"/>
                <a:cs typeface="Arial" pitchFamily="34" charset="0"/>
              </a:rPr>
              <a:t>, </a:t>
            </a:r>
            <a:r>
              <a:rPr lang="en-IN" dirty="0" err="1">
                <a:latin typeface="Arial" pitchFamily="34" charset="0"/>
                <a:cs typeface="Arial" pitchFamily="34" charset="0"/>
              </a:rPr>
              <a:t>user_id</a:t>
            </a:r>
            <a:r>
              <a:rPr lang="en-IN" dirty="0">
                <a:latin typeface="Arial" pitchFamily="34" charset="0"/>
                <a:cs typeface="Arial" pitchFamily="34" charset="0"/>
              </a:rPr>
              <a:t>, </a:t>
            </a:r>
            <a:r>
              <a:rPr lang="en-IN" dirty="0" err="1">
                <a:latin typeface="Arial" pitchFamily="34" charset="0"/>
                <a:cs typeface="Arial" pitchFamily="34" charset="0"/>
              </a:rPr>
              <a:t>photo_id</a:t>
            </a:r>
            <a:r>
              <a:rPr lang="en-IN" dirty="0">
                <a:latin typeface="Arial" pitchFamily="34" charset="0"/>
                <a:cs typeface="Arial" pitchFamily="34" charset="0"/>
              </a:rPr>
              <a:t>, </a:t>
            </a:r>
            <a:r>
              <a:rPr lang="en-IN" dirty="0" err="1" smtClean="0">
                <a:latin typeface="Arial" pitchFamily="34" charset="0"/>
                <a:cs typeface="Arial" pitchFamily="34" charset="0"/>
              </a:rPr>
              <a:t>created_at</a:t>
            </a:r>
            <a:endParaRPr lang="en-IN" dirty="0" smtClean="0">
              <a:latin typeface="Arial" pitchFamily="34" charset="0"/>
              <a:cs typeface="Arial" pitchFamily="34" charset="0"/>
            </a:endParaRPr>
          </a:p>
          <a:p>
            <a:pPr>
              <a:buFont typeface="Wingdings" pitchFamily="2" charset="2"/>
              <a:buChar char="§"/>
            </a:pPr>
            <a:r>
              <a:rPr lang="en-IN" dirty="0" smtClean="0">
                <a:latin typeface="Arial" pitchFamily="34" charset="0"/>
                <a:cs typeface="Arial" pitchFamily="34" charset="0"/>
              </a:rPr>
              <a:t> </a:t>
            </a:r>
            <a:r>
              <a:rPr lang="en-IN" dirty="0">
                <a:latin typeface="Arial" pitchFamily="34" charset="0"/>
                <a:cs typeface="Arial" pitchFamily="34" charset="0"/>
              </a:rPr>
              <a:t>Likes — </a:t>
            </a:r>
            <a:r>
              <a:rPr lang="en-IN" dirty="0" err="1">
                <a:latin typeface="Arial" pitchFamily="34" charset="0"/>
                <a:cs typeface="Arial" pitchFamily="34" charset="0"/>
              </a:rPr>
              <a:t>user_id</a:t>
            </a:r>
            <a:r>
              <a:rPr lang="en-IN" dirty="0">
                <a:latin typeface="Arial" pitchFamily="34" charset="0"/>
                <a:cs typeface="Arial" pitchFamily="34" charset="0"/>
              </a:rPr>
              <a:t>, </a:t>
            </a:r>
            <a:r>
              <a:rPr lang="en-IN" dirty="0" err="1">
                <a:latin typeface="Arial" pitchFamily="34" charset="0"/>
                <a:cs typeface="Arial" pitchFamily="34" charset="0"/>
              </a:rPr>
              <a:t>photo_id</a:t>
            </a:r>
            <a:r>
              <a:rPr lang="en-IN" dirty="0">
                <a:latin typeface="Arial" pitchFamily="34" charset="0"/>
                <a:cs typeface="Arial" pitchFamily="34" charset="0"/>
              </a:rPr>
              <a:t>, </a:t>
            </a:r>
            <a:r>
              <a:rPr lang="en-IN" dirty="0" err="1" smtClean="0">
                <a:latin typeface="Arial" pitchFamily="34" charset="0"/>
                <a:cs typeface="Arial" pitchFamily="34" charset="0"/>
              </a:rPr>
              <a:t>created_at</a:t>
            </a:r>
            <a:endParaRPr lang="en-IN" dirty="0" smtClean="0">
              <a:latin typeface="Arial" pitchFamily="34" charset="0"/>
              <a:cs typeface="Arial" pitchFamily="34" charset="0"/>
            </a:endParaRPr>
          </a:p>
          <a:p>
            <a:pPr>
              <a:buFont typeface="Wingdings" pitchFamily="2" charset="2"/>
              <a:buChar char="§"/>
            </a:pPr>
            <a:r>
              <a:rPr lang="en-IN" dirty="0" smtClean="0">
                <a:latin typeface="Arial" pitchFamily="34" charset="0"/>
                <a:cs typeface="Arial" pitchFamily="34" charset="0"/>
              </a:rPr>
              <a:t> </a:t>
            </a:r>
            <a:r>
              <a:rPr lang="en-IN" dirty="0">
                <a:latin typeface="Arial" pitchFamily="34" charset="0"/>
                <a:cs typeface="Arial" pitchFamily="34" charset="0"/>
              </a:rPr>
              <a:t>Followers — </a:t>
            </a:r>
            <a:r>
              <a:rPr lang="en-IN" dirty="0" err="1">
                <a:latin typeface="Arial" pitchFamily="34" charset="0"/>
                <a:cs typeface="Arial" pitchFamily="34" charset="0"/>
              </a:rPr>
              <a:t>follower_id</a:t>
            </a:r>
            <a:r>
              <a:rPr lang="en-IN" dirty="0">
                <a:latin typeface="Arial" pitchFamily="34" charset="0"/>
                <a:cs typeface="Arial" pitchFamily="34" charset="0"/>
              </a:rPr>
              <a:t>, </a:t>
            </a:r>
            <a:r>
              <a:rPr lang="en-IN" dirty="0" err="1">
                <a:latin typeface="Arial" pitchFamily="34" charset="0"/>
                <a:cs typeface="Arial" pitchFamily="34" charset="0"/>
              </a:rPr>
              <a:t>followee_id</a:t>
            </a:r>
            <a:r>
              <a:rPr lang="en-IN" dirty="0">
                <a:latin typeface="Arial" pitchFamily="34" charset="0"/>
                <a:cs typeface="Arial" pitchFamily="34" charset="0"/>
              </a:rPr>
              <a:t>, </a:t>
            </a:r>
            <a:r>
              <a:rPr lang="en-IN" dirty="0" err="1">
                <a:latin typeface="Arial" pitchFamily="34" charset="0"/>
                <a:cs typeface="Arial" pitchFamily="34" charset="0"/>
              </a:rPr>
              <a:t>created_at</a:t>
            </a:r>
            <a:r>
              <a:rPr lang="en-IN" dirty="0">
                <a:latin typeface="Arial" pitchFamily="34" charset="0"/>
                <a:cs typeface="Arial" pitchFamily="34" charset="0"/>
              </a:rPr>
              <a:t> </a:t>
            </a:r>
            <a:endParaRPr lang="en-IN" dirty="0" smtClean="0">
              <a:latin typeface="Arial" pitchFamily="34" charset="0"/>
              <a:cs typeface="Arial" pitchFamily="34" charset="0"/>
            </a:endParaRPr>
          </a:p>
          <a:p>
            <a:pPr>
              <a:buFont typeface="Wingdings" pitchFamily="2" charset="2"/>
              <a:buChar char="§"/>
            </a:pPr>
            <a:r>
              <a:rPr lang="en-IN" dirty="0" err="1" smtClean="0">
                <a:latin typeface="Arial" pitchFamily="34" charset="0"/>
                <a:cs typeface="Arial" pitchFamily="34" charset="0"/>
              </a:rPr>
              <a:t>Hashtags</a:t>
            </a:r>
            <a:r>
              <a:rPr lang="en-IN" dirty="0">
                <a:latin typeface="Arial" pitchFamily="34" charset="0"/>
                <a:cs typeface="Arial" pitchFamily="34" charset="0"/>
              </a:rPr>
              <a:t> — id, </a:t>
            </a:r>
            <a:r>
              <a:rPr lang="en-IN" dirty="0" err="1">
                <a:latin typeface="Arial" pitchFamily="34" charset="0"/>
                <a:cs typeface="Arial" pitchFamily="34" charset="0"/>
              </a:rPr>
              <a:t>tag_name</a:t>
            </a:r>
            <a:r>
              <a:rPr lang="en-IN" dirty="0">
                <a:latin typeface="Arial" pitchFamily="34" charset="0"/>
                <a:cs typeface="Arial" pitchFamily="34" charset="0"/>
              </a:rPr>
              <a:t>, </a:t>
            </a:r>
            <a:r>
              <a:rPr lang="en-IN" dirty="0" err="1" smtClean="0">
                <a:latin typeface="Arial" pitchFamily="34" charset="0"/>
                <a:cs typeface="Arial" pitchFamily="34" charset="0"/>
              </a:rPr>
              <a:t>created_at</a:t>
            </a:r>
            <a:endParaRPr lang="en-IN" dirty="0" smtClean="0">
              <a:latin typeface="Arial" pitchFamily="34" charset="0"/>
              <a:cs typeface="Arial" pitchFamily="34" charset="0"/>
            </a:endParaRPr>
          </a:p>
          <a:p>
            <a:pPr>
              <a:buFont typeface="Wingdings" pitchFamily="2" charset="2"/>
              <a:buChar char="§"/>
            </a:pPr>
            <a:r>
              <a:rPr lang="en-IN" dirty="0" smtClean="0">
                <a:latin typeface="Arial" pitchFamily="34" charset="0"/>
                <a:cs typeface="Arial" pitchFamily="34" charset="0"/>
              </a:rPr>
              <a:t> </a:t>
            </a:r>
            <a:r>
              <a:rPr lang="en-IN" dirty="0" err="1">
                <a:latin typeface="Arial" pitchFamily="34" charset="0"/>
                <a:cs typeface="Arial" pitchFamily="34" charset="0"/>
              </a:rPr>
              <a:t>Photo_tags</a:t>
            </a:r>
            <a:r>
              <a:rPr lang="en-IN" dirty="0">
                <a:latin typeface="Arial" pitchFamily="34" charset="0"/>
                <a:cs typeface="Arial" pitchFamily="34" charset="0"/>
              </a:rPr>
              <a:t> — </a:t>
            </a:r>
            <a:r>
              <a:rPr lang="en-IN" dirty="0" err="1">
                <a:latin typeface="Arial" pitchFamily="34" charset="0"/>
                <a:cs typeface="Arial" pitchFamily="34" charset="0"/>
              </a:rPr>
              <a:t>photo_id</a:t>
            </a:r>
            <a:r>
              <a:rPr lang="en-IN" dirty="0">
                <a:latin typeface="Arial" pitchFamily="34" charset="0"/>
                <a:cs typeface="Arial" pitchFamily="34" charset="0"/>
              </a:rPr>
              <a:t>, </a:t>
            </a:r>
            <a:r>
              <a:rPr lang="en-IN" dirty="0" err="1">
                <a:latin typeface="Arial" pitchFamily="34" charset="0"/>
                <a:cs typeface="Arial" pitchFamily="34" charset="0"/>
              </a:rPr>
              <a:t>tag_id</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41056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xmlns="" id="{1D40AD64-03FD-A1E7-3577-03B48F5D3587}"/>
              </a:ext>
            </a:extLst>
          </p:cNvPr>
          <p:cNvSpPr>
            <a:spLocks noGrp="1"/>
          </p:cNvSpPr>
          <p:nvPr>
            <p:ph idx="1"/>
          </p:nvPr>
        </p:nvSpPr>
        <p:spPr>
          <a:xfrm>
            <a:off x="1086570" y="1710765"/>
            <a:ext cx="8825659" cy="3416300"/>
          </a:xfrm>
        </p:spPr>
        <p:txBody>
          <a:bodyPr>
            <a:noAutofit/>
          </a:bodyPr>
          <a:lstStyle/>
          <a:p>
            <a:pPr marL="0" indent="0">
              <a:buNone/>
            </a:pPr>
            <a:r>
              <a:rPr lang="en-US" sz="1800" cap="none" dirty="0" smtClean="0">
                <a:latin typeface="Arial" panose="020B0604020202020204" pitchFamily="34" charset="0"/>
                <a:cs typeface="Arial" panose="020B0604020202020204" pitchFamily="34" charset="0"/>
              </a:rPr>
              <a:t>In today’s data-driven world, effective management and analysis of vast amounts of information are paramount for businesses to thrive. SQL — structured query language stands as a cornerstone in this endeavor, providing a powerful and standardized means to interact with relational databases. In this case study, we delve into the application of SQL within the context of a dynamic social media platform. Here we’ll uncover how SQL enables efficient handling of user's data and makes informed data-driven analysis. Join us as we explore the real-world implications of leveraging SQL to unlock the full potential of data within a modern business landscape.</a:t>
            </a:r>
            <a:endParaRPr lang="en-US" sz="1800" cap="none" dirty="0">
              <a:latin typeface="Arial" panose="020B0604020202020204" pitchFamily="34" charset="0"/>
              <a:cs typeface="Arial" panose="020B0604020202020204" pitchFamily="34" charset="0"/>
            </a:endParaRPr>
          </a:p>
        </p:txBody>
      </p:sp>
      <p:sp>
        <p:nvSpPr>
          <p:cNvPr id="8" name="TextBox 7"/>
          <p:cNvSpPr txBox="1"/>
          <p:nvPr/>
        </p:nvSpPr>
        <p:spPr>
          <a:xfrm>
            <a:off x="1244600" y="495300"/>
            <a:ext cx="9779000" cy="707886"/>
          </a:xfrm>
          <a:prstGeom prst="rect">
            <a:avLst/>
          </a:prstGeom>
          <a:noFill/>
        </p:spPr>
        <p:txBody>
          <a:bodyPr wrap="square" rtlCol="0">
            <a:spAutoFit/>
          </a:bodyPr>
          <a:lstStyle/>
          <a:p>
            <a:r>
              <a:rPr lang="en-US" sz="2000" dirty="0">
                <a:solidFill>
                  <a:srgbClr val="FF0000"/>
                </a:solidFill>
                <a:latin typeface="Arial" pitchFamily="34" charset="0"/>
                <a:cs typeface="Arial" pitchFamily="34" charset="0"/>
              </a:rPr>
              <a:t>The Executive team want to gain insights of the business operations; thus, we’ll be looking at the following questions to query using MySQL</a:t>
            </a:r>
            <a:endParaRPr lang="en-IN" sz="2000" dirty="0">
              <a:solidFill>
                <a:srgbClr val="FF0000"/>
              </a:solidFill>
              <a:latin typeface="Arial" pitchFamily="34" charset="0"/>
              <a:cs typeface="Arial" pitchFamily="34" charset="0"/>
            </a:endParaRPr>
          </a:p>
        </p:txBody>
      </p:sp>
    </p:spTree>
    <p:extLst>
      <p:ext uri="{BB962C8B-B14F-4D97-AF65-F5344CB8AC3E}">
        <p14:creationId xmlns:p14="http://schemas.microsoft.com/office/powerpoint/2010/main" val="8031345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11FD2060-6411-1978-A4C3-4BE90D7ED65B}"/>
              </a:ext>
            </a:extLst>
          </p:cNvPr>
          <p:cNvPicPr>
            <a:picLocks noChangeAspect="1"/>
          </p:cNvPicPr>
          <p:nvPr/>
        </p:nvPicPr>
        <p:blipFill>
          <a:blip r:embed="rId2"/>
          <a:stretch>
            <a:fillRect/>
          </a:stretch>
        </p:blipFill>
        <p:spPr>
          <a:xfrm>
            <a:off x="1488831" y="269631"/>
            <a:ext cx="8821615" cy="5671770"/>
          </a:xfrm>
          <a:prstGeom prst="rect">
            <a:avLst/>
          </a:prstGeom>
        </p:spPr>
      </p:pic>
      <p:sp>
        <p:nvSpPr>
          <p:cNvPr id="5" name="TextBox 4">
            <a:extLst>
              <a:ext uri="{FF2B5EF4-FFF2-40B4-BE49-F238E27FC236}">
                <a16:creationId xmlns:a16="http://schemas.microsoft.com/office/drawing/2014/main" xmlns="" id="{B8898868-8669-D9CB-7AF7-05C8936D2FCF}"/>
              </a:ext>
            </a:extLst>
          </p:cNvPr>
          <p:cNvSpPr txBox="1"/>
          <p:nvPr/>
        </p:nvSpPr>
        <p:spPr>
          <a:xfrm>
            <a:off x="1723292" y="386862"/>
            <a:ext cx="2239108" cy="369332"/>
          </a:xfrm>
          <a:prstGeom prst="rect">
            <a:avLst/>
          </a:prstGeom>
          <a:noFill/>
        </p:spPr>
        <p:txBody>
          <a:bodyPr wrap="square" rtlCol="0">
            <a:spAutoFit/>
          </a:bodyPr>
          <a:lstStyle/>
          <a:p>
            <a:r>
              <a:rPr lang="en-US" dirty="0"/>
              <a:t>DATABASE SCHEMA</a:t>
            </a:r>
          </a:p>
        </p:txBody>
      </p:sp>
    </p:spTree>
    <p:extLst>
      <p:ext uri="{BB962C8B-B14F-4D97-AF65-F5344CB8AC3E}">
        <p14:creationId xmlns:p14="http://schemas.microsoft.com/office/powerpoint/2010/main" val="39713160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747BA91E-D907-CBA9-49F7-4A65400DE57B}"/>
              </a:ext>
            </a:extLst>
          </p:cNvPr>
          <p:cNvSpPr txBox="1"/>
          <p:nvPr/>
        </p:nvSpPr>
        <p:spPr>
          <a:xfrm>
            <a:off x="762000" y="457200"/>
            <a:ext cx="10199077" cy="1815882"/>
          </a:xfrm>
          <a:prstGeom prst="rect">
            <a:avLst/>
          </a:prstGeom>
          <a:noFill/>
        </p:spPr>
        <p:txBody>
          <a:bodyPr wrap="square" rtlCol="0">
            <a:spAutoFit/>
          </a:bodyPr>
          <a:lstStyle/>
          <a:p>
            <a:r>
              <a:rPr lang="en-US" sz="2800" b="1" dirty="0">
                <a:solidFill>
                  <a:srgbClr val="FF0000"/>
                </a:solidFill>
                <a:latin typeface="Arial" panose="020B0604020202020204" pitchFamily="34" charset="0"/>
                <a:cs typeface="Arial" panose="020B0604020202020204" pitchFamily="34" charset="0"/>
              </a:rPr>
              <a:t>Database creation : </a:t>
            </a:r>
            <a:r>
              <a:rPr lang="en-US" sz="2800" dirty="0">
                <a:latin typeface="Arial" panose="020B0604020202020204" pitchFamily="34" charset="0"/>
                <a:cs typeface="Arial" panose="020B0604020202020204" pitchFamily="34" charset="0"/>
              </a:rPr>
              <a:t>Created and inserted the values in the database using the DDL &amp; DML SQL queries provided by Newton School in the MySQL database using MySQL workbench.</a:t>
            </a:r>
          </a:p>
        </p:txBody>
      </p:sp>
      <p:sp>
        <p:nvSpPr>
          <p:cNvPr id="5" name="TextBox 4">
            <a:extLst>
              <a:ext uri="{FF2B5EF4-FFF2-40B4-BE49-F238E27FC236}">
                <a16:creationId xmlns:a16="http://schemas.microsoft.com/office/drawing/2014/main" xmlns="" id="{54974626-AE62-B497-3F20-EAF73A93668B}"/>
              </a:ext>
            </a:extLst>
          </p:cNvPr>
          <p:cNvSpPr txBox="1"/>
          <p:nvPr/>
        </p:nvSpPr>
        <p:spPr>
          <a:xfrm>
            <a:off x="762000" y="2365195"/>
            <a:ext cx="9296400" cy="1384995"/>
          </a:xfrm>
          <a:prstGeom prst="rect">
            <a:avLst/>
          </a:prstGeom>
          <a:noFill/>
        </p:spPr>
        <p:txBody>
          <a:bodyPr wrap="square" rtlCol="0">
            <a:spAutoFit/>
          </a:bodyPr>
          <a:lstStyle/>
          <a:p>
            <a:r>
              <a:rPr lang="en-US" sz="2800" b="1" dirty="0">
                <a:solidFill>
                  <a:srgbClr val="FF0000"/>
                </a:solidFill>
                <a:latin typeface="Arial" panose="020B0604020202020204" pitchFamily="34" charset="0"/>
                <a:cs typeface="Arial" panose="020B0604020202020204" pitchFamily="34" charset="0"/>
              </a:rPr>
              <a:t>Extraction of insights : </a:t>
            </a:r>
            <a:r>
              <a:rPr lang="en-US" sz="2800" dirty="0">
                <a:latin typeface="Arial" panose="020B0604020202020204" pitchFamily="34" charset="0"/>
                <a:cs typeface="Arial" panose="020B0604020202020204" pitchFamily="34" charset="0"/>
              </a:rPr>
              <a:t>After creating the database required insights are generated from the database tables by running SQL queries in MySQL workbench.</a:t>
            </a:r>
          </a:p>
        </p:txBody>
      </p:sp>
      <p:sp>
        <p:nvSpPr>
          <p:cNvPr id="6" name="TextBox 5">
            <a:extLst>
              <a:ext uri="{FF2B5EF4-FFF2-40B4-BE49-F238E27FC236}">
                <a16:creationId xmlns:a16="http://schemas.microsoft.com/office/drawing/2014/main" xmlns="" id="{98C46588-BFE7-E97D-101A-4D2D228E96FA}"/>
              </a:ext>
            </a:extLst>
          </p:cNvPr>
          <p:cNvSpPr txBox="1"/>
          <p:nvPr/>
        </p:nvSpPr>
        <p:spPr>
          <a:xfrm>
            <a:off x="762000" y="3985846"/>
            <a:ext cx="9460523" cy="1323439"/>
          </a:xfrm>
          <a:prstGeom prst="rect">
            <a:avLst/>
          </a:prstGeom>
          <a:noFill/>
        </p:spPr>
        <p:txBody>
          <a:bodyPr wrap="square" rtlCol="0">
            <a:spAutoFit/>
          </a:bodyPr>
          <a:lstStyle/>
          <a:p>
            <a:r>
              <a:rPr lang="en-US" sz="2000" b="1" dirty="0">
                <a:solidFill>
                  <a:srgbClr val="FF0000"/>
                </a:solidFill>
                <a:latin typeface="Arial" panose="020B0604020202020204" pitchFamily="34" charset="0"/>
                <a:cs typeface="Arial" panose="020B0604020202020204" pitchFamily="34" charset="0"/>
              </a:rPr>
              <a:t>Tech Stack Use : </a:t>
            </a:r>
            <a:r>
              <a:rPr lang="en-US" sz="2000" dirty="0">
                <a:latin typeface="Arial" panose="020B0604020202020204" pitchFamily="34" charset="0"/>
                <a:cs typeface="Arial" panose="020B0604020202020204" pitchFamily="34" charset="0"/>
              </a:rPr>
              <a:t>Used MySQL Community Server - GPL Version 8.0.29 and Connector Version C++ 8.0.29 for creating my project as MySQL Community Server - GPL is a free and open-source relational database management system that uses SQL.</a:t>
            </a:r>
          </a:p>
        </p:txBody>
      </p:sp>
    </p:spTree>
    <p:extLst>
      <p:ext uri="{BB962C8B-B14F-4D97-AF65-F5344CB8AC3E}">
        <p14:creationId xmlns:p14="http://schemas.microsoft.com/office/powerpoint/2010/main" val="1410930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D4A6DB54-DD25-C6CF-5CDE-2E98015A2F33}"/>
              </a:ext>
            </a:extLst>
          </p:cNvPr>
          <p:cNvPicPr>
            <a:picLocks noChangeAspect="1"/>
          </p:cNvPicPr>
          <p:nvPr/>
        </p:nvPicPr>
        <p:blipFill>
          <a:blip r:embed="rId2"/>
          <a:stretch>
            <a:fillRect/>
          </a:stretch>
        </p:blipFill>
        <p:spPr>
          <a:xfrm>
            <a:off x="861646" y="1286593"/>
            <a:ext cx="5597769" cy="4692173"/>
          </a:xfrm>
          <a:prstGeom prst="rect">
            <a:avLst/>
          </a:prstGeom>
        </p:spPr>
      </p:pic>
      <p:pic>
        <p:nvPicPr>
          <p:cNvPr id="3" name="Picture 2">
            <a:extLst>
              <a:ext uri="{FF2B5EF4-FFF2-40B4-BE49-F238E27FC236}">
                <a16:creationId xmlns:a16="http://schemas.microsoft.com/office/drawing/2014/main" xmlns="" id="{2C002389-CBA7-B6A5-2415-6B9022B4083E}"/>
              </a:ext>
            </a:extLst>
          </p:cNvPr>
          <p:cNvPicPr>
            <a:picLocks noChangeAspect="1"/>
          </p:cNvPicPr>
          <p:nvPr/>
        </p:nvPicPr>
        <p:blipFill>
          <a:blip r:embed="rId3"/>
          <a:stretch>
            <a:fillRect/>
          </a:stretch>
        </p:blipFill>
        <p:spPr>
          <a:xfrm>
            <a:off x="6459415" y="1286594"/>
            <a:ext cx="4455775" cy="4692172"/>
          </a:xfrm>
          <a:prstGeom prst="rect">
            <a:avLst/>
          </a:prstGeom>
        </p:spPr>
      </p:pic>
      <p:sp>
        <p:nvSpPr>
          <p:cNvPr id="5" name="TextBox 4">
            <a:extLst>
              <a:ext uri="{FF2B5EF4-FFF2-40B4-BE49-F238E27FC236}">
                <a16:creationId xmlns:a16="http://schemas.microsoft.com/office/drawing/2014/main" xmlns="" id="{6DFBE1A5-4045-BB57-1C82-82A9CC129B4B}"/>
              </a:ext>
            </a:extLst>
          </p:cNvPr>
          <p:cNvSpPr txBox="1"/>
          <p:nvPr/>
        </p:nvSpPr>
        <p:spPr>
          <a:xfrm>
            <a:off x="955430" y="668215"/>
            <a:ext cx="8352692" cy="923330"/>
          </a:xfrm>
          <a:prstGeom prst="rect">
            <a:avLst/>
          </a:prstGeom>
          <a:noFill/>
        </p:spPr>
        <p:txBody>
          <a:bodyPr wrap="square" rtlCol="0">
            <a:spAutoFit/>
          </a:bodyPr>
          <a:lstStyle/>
          <a:p>
            <a:r>
              <a:rPr lang="en-US" sz="1800" u="none" strike="noStrike" dirty="0">
                <a:solidFill>
                  <a:srgbClr val="000000"/>
                </a:solidFill>
                <a:effectLst/>
                <a:latin typeface="Arial" panose="020B0604020202020204" pitchFamily="34" charset="0"/>
                <a:ea typeface="Arial" panose="020B0604020202020204" pitchFamily="34" charset="0"/>
                <a:cs typeface="Arial" panose="020B0604020202020204" pitchFamily="34" charset="0"/>
              </a:rPr>
              <a:t>The </a:t>
            </a:r>
            <a:r>
              <a:rPr lang="en-GB" sz="1800" u="none" strike="noStrike" dirty="0">
                <a:solidFill>
                  <a:srgbClr val="000000"/>
                </a:solidFill>
                <a:effectLst/>
                <a:latin typeface="Arial" panose="020B0604020202020204" pitchFamily="34" charset="0"/>
                <a:ea typeface="Arial" panose="020B0604020202020204" pitchFamily="34" charset="0"/>
                <a:cs typeface="Arial" panose="020B0604020202020204" pitchFamily="34" charset="0"/>
              </a:rPr>
              <a:t>distribution of user activity levels (e.g., number of posts, likes, comments) across the user base</a:t>
            </a:r>
            <a:endParaRPr lang="en-IN" sz="1800" u="none" strike="noStrike" dirty="0">
              <a:solidFill>
                <a:srgbClr val="000000"/>
              </a:solidFill>
              <a:effectLst/>
              <a:latin typeface="Arial" panose="020B0604020202020204" pitchFamily="34" charset="0"/>
              <a:ea typeface="Arial" panose="020B0604020202020204" pitchFamily="34" charset="0"/>
              <a:cs typeface="Arial" panose="020B0604020202020204" pitchFamily="34" charset="0"/>
            </a:endParaRPr>
          </a:p>
          <a:p>
            <a:endParaRPr lang="en-US" dirty="0"/>
          </a:p>
        </p:txBody>
      </p:sp>
      <p:sp>
        <p:nvSpPr>
          <p:cNvPr id="4" name="TextBox 3">
            <a:extLst>
              <a:ext uri="{FF2B5EF4-FFF2-40B4-BE49-F238E27FC236}">
                <a16:creationId xmlns:a16="http://schemas.microsoft.com/office/drawing/2014/main" xmlns="" id="{FD8EFE39-0636-3FCB-8D8B-B97EB19745C2}"/>
              </a:ext>
            </a:extLst>
          </p:cNvPr>
          <p:cNvSpPr txBox="1"/>
          <p:nvPr/>
        </p:nvSpPr>
        <p:spPr>
          <a:xfrm>
            <a:off x="3780691" y="298882"/>
            <a:ext cx="2948355" cy="523220"/>
          </a:xfrm>
          <a:prstGeom prst="rect">
            <a:avLst/>
          </a:prstGeom>
          <a:noFill/>
        </p:spPr>
        <p:txBody>
          <a:bodyPr wrap="square" rtlCol="0">
            <a:spAutoFit/>
          </a:bodyPr>
          <a:lstStyle/>
          <a:p>
            <a:pPr algn="ctr"/>
            <a:r>
              <a:rPr lang="en-US" sz="2800" dirty="0">
                <a:solidFill>
                  <a:srgbClr val="FF0000"/>
                </a:solidFill>
              </a:rPr>
              <a:t>Insights</a:t>
            </a:r>
          </a:p>
        </p:txBody>
      </p:sp>
    </p:spTree>
    <p:extLst>
      <p:ext uri="{BB962C8B-B14F-4D97-AF65-F5344CB8AC3E}">
        <p14:creationId xmlns:p14="http://schemas.microsoft.com/office/powerpoint/2010/main" val="3776485321"/>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xmlns="" name="Main Event" id="{AC372BB4-D83D-411E-B849-B641926BA760}" vid="{F1EFBDE3-1A95-4E3D-81AD-1F53D65BEA01}"/>
    </a:ext>
  </a:extLst>
</a:theme>
</file>

<file path=docProps/app.xml><?xml version="1.0" encoding="utf-8"?>
<Properties xmlns="http://schemas.openxmlformats.org/officeDocument/2006/extended-properties" xmlns:vt="http://schemas.openxmlformats.org/officeDocument/2006/docPropsVTypes">
  <Template>{ADE232C1-AA36-0243-86B0-E68741714D91}tf10001077</Template>
  <TotalTime>562</TotalTime>
  <Words>455</Words>
  <Application>Microsoft Office PowerPoint</Application>
  <PresentationFormat>Custom</PresentationFormat>
  <Paragraphs>40</Paragraphs>
  <Slides>17</Slides>
  <Notes>0</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Main Event</vt:lpstr>
      <vt:lpstr>SOCIAL MEDIA PROJECT</vt:lpstr>
      <vt:lpstr>Agenda</vt:lpstr>
      <vt:lpstr>Problem statement</vt:lpstr>
      <vt:lpstr>About Project</vt:lpstr>
      <vt:lpstr>About dataset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lpstr>THANK YOU</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DELL</cp:lastModifiedBy>
  <cp:revision>64</cp:revision>
  <dcterms:created xsi:type="dcterms:W3CDTF">2024-05-21T11:03:02Z</dcterms:created>
  <dcterms:modified xsi:type="dcterms:W3CDTF">2024-06-20T06:21:27Z</dcterms:modified>
</cp:coreProperties>
</file>

<file path=docProps/thumbnail.jpeg>
</file>